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0" r:id="rId2"/>
    <p:sldId id="292" r:id="rId3"/>
    <p:sldId id="291" r:id="rId4"/>
    <p:sldId id="283" r:id="rId5"/>
    <p:sldId id="293" r:id="rId6"/>
    <p:sldId id="294" r:id="rId7"/>
    <p:sldId id="295" r:id="rId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66430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A8C28-3403-4DC5-A756-90E7379166CA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0945-BBAE-49FA-A778-0B8DC02F25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08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7288-92C9-4C69-90EF-2D36A2329D7F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168C6-9605-49B3-8440-4D969D3C81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9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u="none" baseline="0" dirty="0" smtClean="0"/>
              <a:t>Til proceslederen: </a:t>
            </a:r>
            <a:r>
              <a:rPr lang="da-DK" b="0" u="none" baseline="0" dirty="0" smtClean="0"/>
              <a:t>Inden du gennemfører processen med medarbejderne, så sæt dig grundigt ind i drejebogen til del 3, som du finder på hjemmesiden</a:t>
            </a:r>
          </a:p>
          <a:p>
            <a:endParaRPr lang="da-DK" b="0" u="none" baseline="0" dirty="0" smtClean="0"/>
          </a:p>
          <a:p>
            <a:endParaRPr lang="da-DK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u="none" baseline="0" dirty="0" smtClean="0"/>
              <a:t>Denne PowerPoint -præsentation fungerer som understøttende materiale til den praktiske udførsel af Del 3. Materialet kan tilpasses, således det passer ind i fx igangværende arbejde omkring kerneopgaven. </a:t>
            </a:r>
            <a:r>
              <a:rPr lang="da-DK" baseline="0" dirty="0" smtClean="0"/>
              <a:t>Under hvert slide er der skrevet kommentarer. Kommentarerne udgør ikke et manuskript, men nogle forslag og opmærksomhedspunkter, som proceslederen kan vælge at anvende i sit brug af materialet. </a:t>
            </a:r>
          </a:p>
          <a:p>
            <a:endParaRPr lang="da-DK" u="none" baseline="0" dirty="0" smtClean="0"/>
          </a:p>
          <a:p>
            <a:endParaRPr lang="da-DK" sz="120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Formålet med øvelsen er at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sætte fokus på løsningen af kerneopgaven – ud fra drøftelser af emner, der hver især har betydning for løsningen af kerneopgaven.</a:t>
            </a:r>
          </a:p>
          <a:p>
            <a:endParaRPr lang="da-D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 er der styr på kerneopgavedefinitionen, der er styr på hvad de enkelte ord i kerneopgaven betyder i arbejdsfællesskabet – og der er styr på, hvordan interne og eksterne samarbejdspartnere</a:t>
            </a:r>
            <a:r>
              <a:rPr lang="da-DK" baseline="0" dirty="0" smtClean="0"/>
              <a:t> bidrager til løsningen af kerneopgaven. Nu er det tid til at sætte fokus på selve løsningen af kerneopgaven.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Del 3 er den delproces, som tager længst tid, da den ikke bare kan afsluttes på én</a:t>
            </a:r>
            <a:r>
              <a:rPr lang="da-DK" baseline="0" dirty="0" smtClean="0"/>
              <a:t> dag</a:t>
            </a:r>
            <a:r>
              <a:rPr lang="da-DK" dirty="0" smtClean="0"/>
              <a:t>. Del 3 er en kontinuerlig proces, som arbejdsfællesskabet hele tiden skal fokusere på at optimere på.</a:t>
            </a:r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35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starter med opsummering af arbejdsfælleskabets kerneopgavedefinition og forståelse heraf. Formålet er at binde tråde tilbage til de 2 første delprocesser, for dermed at skabe en rød tråd.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839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Hjørring Kommune er der udvalgt 9 emner, som i flere kombinationer, har indflydelse på arbejdsfællesskabets muligheder for at løse kerneopgaven.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præsenterer de emner, der er udvalgt, som arbejdsfællesskabet skal bruge tid på at dykke ned i. Proceslederen begrunder, hvorfor netop disse emner er aktuelle/relevante for arbejdsfællesskabet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OBS: Bemærk at udvælgelsen af emnerne skal drøftes i arbejdspladsMED. Sæt dig derfor grundig ind i drejebogen.</a:t>
            </a:r>
            <a:endParaRPr lang="da-DK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500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Forslag til fremgangsmåde af del 3: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arbejdes i mindre grupper, som kan være sammensat på forhånd.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Spørgsmålene kan vælges på tværs af emner, og måske ønsker I selv at formulere nogle spørgsmål.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Grupperne får emnerne præciseret, og de tilhørende dialogspørgsmål udleveres. Hver gruppe kan med fordel få udleveret forskellige spørgsmål, som der bliver fulgt op på i plenum.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vigtigt at grupperne i deres besvarelser af spørgsmålene, kommer med forslag til konkrete løsningsforslag/handlinger, som kan iværksættes – med henblik på at skabe en bedre kerneopgaveløsning.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OPSAMLING PÅ NÆSTE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403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b="1" dirty="0" smtClean="0"/>
          </a:p>
          <a:p>
            <a:r>
              <a:rPr lang="da-DK" b="0" dirty="0" smtClean="0"/>
              <a:t>Opsamling: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Gruppedrøftelser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 forslag til handlinger fremlægges for de resterende kollegaer, som udgør et panel. Panelet kommer med feedback efter hver gruppefremlæggelse. Proceslederen/lederen sikrer, at forslagene til handlinger kvalificeres ud fra kriterier såsom ressourceforbrug, ydre rammer og regler, hensyn til borgere osv.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udvalgte handlinger noteres undervejs, og der laves klare aftaler om, hvordan og hvornår de udvalgte handlinger implementeres.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3 er en kontinuerlig proces. MED-udvalget skal derfor løbende vurdere, om nye emner skal bringes i spil. Derfor anbefales det, at MED-udvalget følger op på processen – hvad gik godt? Hvad gik skidt? Og tilretter processen til næste gang drøftelserne skal finde sted i arbejdsfællesskabet.</a:t>
            </a:r>
          </a:p>
          <a:p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890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Del </a:t>
            </a:r>
            <a:r>
              <a:rPr lang="da-DK" b="1" dirty="0">
                <a:latin typeface="Calibri Light" panose="020F0302020204030204" pitchFamily="34" charset="0"/>
              </a:rPr>
              <a:t>3</a:t>
            </a:r>
            <a:br>
              <a:rPr lang="da-DK" b="1" dirty="0">
                <a:latin typeface="Calibri Light" panose="020F0302020204030204" pitchFamily="34" charset="0"/>
              </a:rPr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da-DK" dirty="0">
              <a:latin typeface="Calibri Light" panose="020F0302020204030204" pitchFamily="34" charset="0"/>
            </a:endParaRPr>
          </a:p>
          <a:p>
            <a:r>
              <a:rPr lang="da-DK" dirty="0">
                <a:latin typeface="Calibri Light" panose="020F0302020204030204" pitchFamily="34" charset="0"/>
              </a:rPr>
              <a:t>- </a:t>
            </a:r>
            <a:r>
              <a:rPr lang="da-DK" sz="2800" i="1" dirty="0">
                <a:latin typeface="Calibri Light" panose="020F0302020204030204" pitchFamily="34" charset="0"/>
              </a:rPr>
              <a:t>Fokus på hvordan vi </a:t>
            </a:r>
            <a:r>
              <a:rPr lang="da-D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sammen</a:t>
            </a:r>
            <a:r>
              <a:rPr lang="da-DK" sz="2800" i="1" dirty="0">
                <a:latin typeface="Calibri Light" panose="020F0302020204030204" pitchFamily="34" charset="0"/>
              </a:rPr>
              <a:t> kan styrke løsningen af kerneopgaven.</a:t>
            </a:r>
          </a:p>
          <a:p>
            <a:endParaRPr lang="da-DK" dirty="0"/>
          </a:p>
        </p:txBody>
      </p:sp>
      <p:pic>
        <p:nvPicPr>
          <p:cNvPr id="2050" name="Picture 2" descr="Y:\Stabene\Arbejdsmiljø og MED\Kerneopgaven\Grafikelementer - kerneopgave\En blandt flere - avocado ker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72" y="5652825"/>
            <a:ext cx="1818928" cy="12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Stabene\Arbejdsmiljø og MED\Kerneopgaven\Grafikelementer - kerneopgave\Timeglas_med tekst_fremhæv3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6" y="1412776"/>
            <a:ext cx="906148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6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da-DK" b="1" dirty="0" smtClean="0">
                <a:latin typeface="Calibri Light" panose="020F0302020204030204" pitchFamily="34" charset="0"/>
              </a:rPr>
              <a:t>Kerneopgaven </a:t>
            </a:r>
            <a:r>
              <a:rPr lang="da-DK" b="1" dirty="0">
                <a:latin typeface="Calibri Light" panose="020F0302020204030204" pitchFamily="34" charset="0"/>
              </a:rPr>
              <a:t>i fokus</a:t>
            </a:r>
            <a:endParaRPr lang="da-DK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/>
          </a:bodyPr>
          <a:lstStyle/>
          <a:p>
            <a:r>
              <a:rPr lang="da-DK" dirty="0">
                <a:latin typeface="Calibri Light" panose="020F0302020204030204" pitchFamily="34" charset="0"/>
              </a:rPr>
              <a:t>Hvis vi virkelig skal lykkes med vores kerneopgave og skabe større tilfredsstillelse i vores arbejde, så er det ikke nok at forstå kerneopgaven</a:t>
            </a:r>
            <a:r>
              <a:rPr lang="da-DK" dirty="0" smtClean="0">
                <a:latin typeface="Calibri Light" panose="020F0302020204030204" pitchFamily="34" charset="0"/>
              </a:rPr>
              <a:t>.</a:t>
            </a:r>
            <a:br>
              <a:rPr lang="da-DK" dirty="0" smtClean="0">
                <a:latin typeface="Calibri Light" panose="020F0302020204030204" pitchFamily="34" charset="0"/>
              </a:rPr>
            </a:br>
            <a:r>
              <a:rPr lang="da-DK" dirty="0" smtClean="0">
                <a:latin typeface="Calibri Light" panose="020F0302020204030204" pitchFamily="34" charset="0"/>
              </a:rPr>
              <a:t> </a:t>
            </a:r>
            <a:endParaRPr lang="da-DK" dirty="0">
              <a:latin typeface="Calibri Light" panose="020F0302020204030204" pitchFamily="34" charset="0"/>
            </a:endParaRPr>
          </a:p>
          <a:p>
            <a:r>
              <a:rPr lang="da-DK" dirty="0" smtClean="0">
                <a:latin typeface="Calibri Light" panose="020F0302020204030204" pitchFamily="34" charset="0"/>
              </a:rPr>
              <a:t>Vi skal i 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fællesskab </a:t>
            </a:r>
            <a:r>
              <a:rPr lang="da-DK" dirty="0" smtClean="0">
                <a:latin typeface="Calibri Light" panose="020F0302020204030204" pitchFamily="34" charset="0"/>
              </a:rPr>
              <a:t>kontinuerligt arbejde </a:t>
            </a:r>
            <a:r>
              <a:rPr lang="da-DK" dirty="0">
                <a:latin typeface="Calibri Light" panose="020F0302020204030204" pitchFamily="34" charset="0"/>
              </a:rPr>
              <a:t>på at optimere rammerne for løsningen af vores kerneopgave</a:t>
            </a:r>
            <a:r>
              <a:rPr lang="da-DK" dirty="0" smtClean="0">
                <a:latin typeface="Calibri Light" panose="020F0302020204030204" pitchFamily="34" charset="0"/>
              </a:rPr>
              <a:t>.</a:t>
            </a:r>
            <a:br>
              <a:rPr lang="da-DK" dirty="0" smtClean="0">
                <a:latin typeface="Calibri Light" panose="020F0302020204030204" pitchFamily="34" charset="0"/>
              </a:rPr>
            </a:br>
            <a:r>
              <a:rPr lang="da-DK" dirty="0" smtClean="0">
                <a:latin typeface="Calibri Light" panose="020F0302020204030204" pitchFamily="34" charset="0"/>
              </a:rPr>
              <a:t> </a:t>
            </a:r>
            <a:endParaRPr lang="da-DK" dirty="0">
              <a:latin typeface="Calibri Light" panose="020F0302020204030204" pitchFamily="34" charset="0"/>
            </a:endParaRPr>
          </a:p>
          <a:p>
            <a:r>
              <a:rPr lang="da-DK" dirty="0">
                <a:latin typeface="Calibri Light" panose="020F0302020204030204" pitchFamily="34" charset="0"/>
              </a:rPr>
              <a:t>Nogle rammer ligger fast, men der er meget, som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vi</a:t>
            </a:r>
            <a:r>
              <a:rPr lang="da-DK" dirty="0">
                <a:latin typeface="Calibri Light" panose="020F0302020204030204" pitchFamily="34" charset="0"/>
              </a:rPr>
              <a:t>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selv</a:t>
            </a:r>
            <a:r>
              <a:rPr lang="da-DK" dirty="0">
                <a:latin typeface="Calibri Light" panose="020F0302020204030204" pitchFamily="34" charset="0"/>
              </a:rPr>
              <a:t> kan være med til at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påvirke</a:t>
            </a:r>
            <a:r>
              <a:rPr lang="da-DK" dirty="0">
                <a:latin typeface="Calibri Light" panose="020F0302020204030204" pitchFamily="34" charset="0"/>
              </a:rPr>
              <a:t> og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optimere</a:t>
            </a:r>
            <a:r>
              <a:rPr lang="da-DK" dirty="0">
                <a:latin typeface="Calibri Light" panose="020F0302020204030204" pitchFamily="34" charset="0"/>
              </a:rPr>
              <a:t> på i arbejdsfællesskaberne.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63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a-DK" b="1" dirty="0" smtClean="0">
                <a:latin typeface="Calibri Light" panose="020F0302020204030204" pitchFamily="34" charset="0"/>
              </a:rPr>
              <a:t>Vores definition af kerneopgaven: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492896"/>
            <a:ext cx="7776864" cy="3649592"/>
          </a:xfrm>
        </p:spPr>
        <p:txBody>
          <a:bodyPr/>
          <a:lstStyle/>
          <a:p>
            <a:pPr marL="0" indent="0" algn="ctr">
              <a:buNone/>
            </a:pPr>
            <a:endParaRPr lang="da-DK" i="1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a-DK" i="1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a-DK" i="1" dirty="0" smtClean="0">
                <a:latin typeface="Calibri Light" panose="020F0302020204030204" pitchFamily="34" charset="0"/>
              </a:rPr>
              <a:t>(</a:t>
            </a:r>
            <a:r>
              <a:rPr lang="da-DK" i="1" dirty="0">
                <a:latin typeface="Calibri Light" panose="020F0302020204030204" pitchFamily="34" charset="0"/>
              </a:rPr>
              <a:t>Indsæt jeres definition af kerneopgaven)</a:t>
            </a:r>
          </a:p>
          <a:p>
            <a:pPr marL="0" indent="0" algn="ctr">
              <a:buNone/>
            </a:pPr>
            <a:endParaRPr lang="da-DK" i="1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>
                <a:latin typeface="Calibri Light" panose="020F0302020204030204" pitchFamily="34" charset="0"/>
              </a:rPr>
              <a:t>9 emner</a:t>
            </a:r>
            <a:endParaRPr lang="da-DK" b="1" dirty="0">
              <a:latin typeface="Calibri Light" panose="020F0302020204030204" pitchFamily="34" charset="0"/>
            </a:endParaRPr>
          </a:p>
        </p:txBody>
      </p:sp>
      <p:pic>
        <p:nvPicPr>
          <p:cNvPr id="4" name="Picture 2" descr="Y:\Stabene\Arbejdsmiljø og MED\Kerneopgaven\Grafikelementer - kerneopgave\De 9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825693" cy="344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3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Dialogspørgsmål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>
                <a:latin typeface="Calibri Light" panose="020F0302020204030204" pitchFamily="34" charset="0"/>
              </a:rPr>
              <a:t>(Indsæt de valgte dialogspørgsmål)</a:t>
            </a:r>
          </a:p>
          <a:p>
            <a:endParaRPr lang="da-DK" dirty="0"/>
          </a:p>
        </p:txBody>
      </p:sp>
      <p:pic>
        <p:nvPicPr>
          <p:cNvPr id="3074" name="Picture 2" descr="Y:\Stabene\Arbejdsmiljø og MED\Kerneopgaven\Grafikelementer - kerneopgave\Væk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28" y="5256760"/>
            <a:ext cx="1455672" cy="160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92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Opsamling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da-DK" sz="3800" dirty="0">
                <a:latin typeface="Calibri Light" panose="020F0302020204030204" pitchFamily="34" charset="0"/>
              </a:rPr>
              <a:t>Forslag </a:t>
            </a:r>
            <a:endParaRPr lang="da-DK" sz="3800" dirty="0" smtClean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da-DK" sz="3800" dirty="0" smtClean="0">
                <a:latin typeface="Calibri Light" panose="020F0302020204030204" pitchFamily="34" charset="0"/>
              </a:rPr>
              <a:t>Kvalificering</a:t>
            </a:r>
            <a:endParaRPr lang="da-DK" sz="38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da-DK" sz="3800" dirty="0" smtClean="0">
                <a:latin typeface="Calibri Light" panose="020F0302020204030204" pitchFamily="34" charset="0"/>
              </a:rPr>
              <a:t>Udvælgelse</a:t>
            </a:r>
            <a:endParaRPr lang="da-DK" sz="38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da-DK" sz="3800" dirty="0">
                <a:latin typeface="Calibri Light" panose="020F0302020204030204" pitchFamily="34" charset="0"/>
              </a:rPr>
              <a:t>Aftaler om opfølgning og </a:t>
            </a:r>
            <a:r>
              <a:rPr lang="da-DK" sz="3800" dirty="0" smtClean="0">
                <a:latin typeface="Calibri Light" panose="020F0302020204030204" pitchFamily="34" charset="0"/>
              </a:rPr>
              <a:t>evaluering</a:t>
            </a:r>
            <a:endParaRPr lang="da-DK" sz="3800" dirty="0">
              <a:latin typeface="Calibri Light" panose="020F0302020204030204" pitchFamily="34" charset="0"/>
            </a:endParaRP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2477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277385C16F4D4C8E9204ABA6AF56BB" ma:contentTypeVersion="9" ma:contentTypeDescription="Opret et nyt dokument." ma:contentTypeScope="" ma:versionID="b7dd40ace6b909b6e1d9dd7c0cd270a6">
  <xsd:schema xmlns:xsd="http://www.w3.org/2001/XMLSchema" xmlns:xs="http://www.w3.org/2001/XMLSchema" xmlns:p="http://schemas.microsoft.com/office/2006/metadata/properties" xmlns:ns2="e2a47615-3d45-453c-9311-5ebed14c77c3" targetNamespace="http://schemas.microsoft.com/office/2006/metadata/properties" ma:root="true" ma:fieldsID="9cf979b0e7bcf568bd5f6760c2f02f6d" ns2:_="">
    <xsd:import namespace="e2a47615-3d45-453c-9311-5ebed14c77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47615-3d45-453c-9311-5ebed14c7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20982A-CACD-4DA0-A967-7B73DADFD80D}"/>
</file>

<file path=customXml/itemProps2.xml><?xml version="1.0" encoding="utf-8"?>
<ds:datastoreItem xmlns:ds="http://schemas.openxmlformats.org/officeDocument/2006/customXml" ds:itemID="{87388FBD-7D65-4B71-8ED8-89737D45569E}"/>
</file>

<file path=customXml/itemProps3.xml><?xml version="1.0" encoding="utf-8"?>
<ds:datastoreItem xmlns:ds="http://schemas.openxmlformats.org/officeDocument/2006/customXml" ds:itemID="{24587C52-D543-4497-8BC4-A93B8663669E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817</TotalTime>
  <Words>633</Words>
  <Application>Microsoft Office PowerPoint</Application>
  <PresentationFormat>Skærmshow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Urban</vt:lpstr>
      <vt:lpstr>Del 3 </vt:lpstr>
      <vt:lpstr>PowerPoint-præsentation</vt:lpstr>
      <vt:lpstr>Kerneopgaven i fokus</vt:lpstr>
      <vt:lpstr>Vores definition af kerneopgaven:</vt:lpstr>
      <vt:lpstr>9 emner</vt:lpstr>
      <vt:lpstr>Dialogspørgsmål</vt:lpstr>
      <vt:lpstr>Opsamling</vt:lpstr>
    </vt:vector>
  </TitlesOfParts>
  <Company>Hjørring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Lise Løth Gregersen</dc:creator>
  <cp:lastModifiedBy>Lise Løth Gregersen</cp:lastModifiedBy>
  <cp:revision>66</cp:revision>
  <cp:lastPrinted>2018-06-13T09:07:03Z</cp:lastPrinted>
  <dcterms:created xsi:type="dcterms:W3CDTF">2018-06-12T07:05:55Z</dcterms:created>
  <dcterms:modified xsi:type="dcterms:W3CDTF">2018-09-10T06:09:54Z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0x010100E3277385C16F4D4C8E9204ABA6AF56BB</vt:lpwstr>
  </property>
  <property fmtid="{D5CDD505-2E9C-101B-9397-08002B2CF9AE}" pid="3" name="Order">
    <vt:r8>16600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