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1" r:id="rId1"/>
  </p:sldMasterIdLst>
  <p:sldIdLst>
    <p:sldId id="256" r:id="rId2"/>
    <p:sldId id="259" r:id="rId3"/>
    <p:sldId id="269" r:id="rId4"/>
    <p:sldId id="257" r:id="rId5"/>
    <p:sldId id="258" r:id="rId6"/>
    <p:sldId id="270" r:id="rId7"/>
  </p:sldIdLst>
  <p:sldSz cx="12192000" cy="6858000"/>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6" d="100"/>
          <a:sy n="86" d="100"/>
        </p:scale>
        <p:origin x="4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42195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0617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titeltypografien i masteren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27518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18225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titeltypografien i masteren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7893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a-DK"/>
              <a:t>Klik for at redigere titeltypografien i masteren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61544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082955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6290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9488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9578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12623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178532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30485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2967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a-DK"/>
              <a:t>Klik for at redigere titeltypografien i masteren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78713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B61BEF0D-F0BB-DE4B-95CE-6DB70DBA9567}" type="datetimeFigureOut">
              <a:rPr lang="en-US" smtClean="0"/>
              <a:pPr/>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9398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5254062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borgeronline.dk/860/dl0405f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hyperlink" Target="mailto:Lenette.nielsen@hjoerring.d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2E861E-3E1F-42C5-BB52-75C19E8DE012}"/>
              </a:ext>
            </a:extLst>
          </p:cNvPr>
          <p:cNvSpPr>
            <a:spLocks noGrp="1"/>
          </p:cNvSpPr>
          <p:nvPr>
            <p:ph type="ctrTitle"/>
          </p:nvPr>
        </p:nvSpPr>
        <p:spPr/>
        <p:txBody>
          <a:bodyPr/>
          <a:lstStyle/>
          <a:p>
            <a:r>
              <a:rPr lang="da-DK" b="1" dirty="0"/>
              <a:t>Voksenundervisning</a:t>
            </a:r>
          </a:p>
        </p:txBody>
      </p:sp>
      <p:sp>
        <p:nvSpPr>
          <p:cNvPr id="3" name="Undertitel 2">
            <a:extLst>
              <a:ext uri="{FF2B5EF4-FFF2-40B4-BE49-F238E27FC236}">
                <a16:creationId xmlns:a16="http://schemas.microsoft.com/office/drawing/2014/main" id="{9F1E46F3-4C15-4F95-91D2-A6ACF8A5A640}"/>
              </a:ext>
            </a:extLst>
          </p:cNvPr>
          <p:cNvSpPr>
            <a:spLocks noGrp="1"/>
          </p:cNvSpPr>
          <p:nvPr>
            <p:ph type="subTitle" idx="1"/>
          </p:nvPr>
        </p:nvSpPr>
        <p:spPr/>
        <p:txBody>
          <a:bodyPr/>
          <a:lstStyle/>
          <a:p>
            <a:r>
              <a:rPr lang="da-DK" b="1" dirty="0">
                <a:solidFill>
                  <a:schemeClr val="tx1"/>
                </a:solidFill>
              </a:rPr>
              <a:t>Manual til indsendelse af BUDGET</a:t>
            </a:r>
          </a:p>
        </p:txBody>
      </p:sp>
    </p:spTree>
    <p:extLst>
      <p:ext uri="{BB962C8B-B14F-4D97-AF65-F5344CB8AC3E}">
        <p14:creationId xmlns:p14="http://schemas.microsoft.com/office/powerpoint/2010/main" val="355208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2E861E-3E1F-42C5-BB52-75C19E8DE012}"/>
              </a:ext>
            </a:extLst>
          </p:cNvPr>
          <p:cNvSpPr>
            <a:spLocks noGrp="1"/>
          </p:cNvSpPr>
          <p:nvPr>
            <p:ph type="ctrTitle"/>
          </p:nvPr>
        </p:nvSpPr>
        <p:spPr>
          <a:xfrm>
            <a:off x="1057525" y="1550503"/>
            <a:ext cx="7993448" cy="3200605"/>
          </a:xfrm>
        </p:spPr>
        <p:txBody>
          <a:bodyPr>
            <a:normAutofit fontScale="90000"/>
          </a:bodyPr>
          <a:lstStyle/>
          <a:p>
            <a:pPr algn="l"/>
            <a:br>
              <a:rPr lang="da-DK" sz="2800" b="1" dirty="0"/>
            </a:br>
            <a:br>
              <a:rPr lang="da-DK" sz="2800" b="1" dirty="0"/>
            </a:br>
            <a:br>
              <a:rPr lang="da-DK" sz="2800" b="1" dirty="0"/>
            </a:br>
            <a:r>
              <a:rPr lang="da-DK" sz="2800" b="1" dirty="0"/>
              <a:t>Når det er tid at indsende budgetønsker, sender forvaltningen en mail ud med et link til den online blanket. Linket vil naturligvis også ligge på Hjørring Kommunes hjemmeside:</a:t>
            </a:r>
            <a:br>
              <a:rPr lang="da-DK" sz="2800" b="1" dirty="0"/>
            </a:br>
            <a:br>
              <a:rPr lang="da-DK" sz="2800" b="1" dirty="0"/>
            </a:br>
            <a:r>
              <a:rPr lang="da-DK" sz="2200" b="1" u="sng" dirty="0">
                <a:solidFill>
                  <a:schemeClr val="tx1"/>
                </a:solidFill>
              </a:rPr>
              <a:t>https://hjoerring.dk/</a:t>
            </a:r>
            <a:br>
              <a:rPr lang="da-DK" sz="2200" b="1" u="sng" dirty="0">
                <a:solidFill>
                  <a:schemeClr val="tx1"/>
                </a:solidFill>
              </a:rPr>
            </a:br>
            <a:br>
              <a:rPr lang="da-DK" sz="2200" b="1" dirty="0">
                <a:solidFill>
                  <a:schemeClr val="tx1"/>
                </a:solidFill>
              </a:rPr>
            </a:br>
            <a:r>
              <a:rPr lang="da-DK" sz="2200" b="1" dirty="0">
                <a:solidFill>
                  <a:schemeClr val="tx1"/>
                </a:solidFill>
              </a:rPr>
              <a:t>Blanketten:</a:t>
            </a:r>
            <a:br>
              <a:rPr lang="da-DK" sz="2200" b="1" dirty="0">
                <a:solidFill>
                  <a:schemeClr val="tx1"/>
                </a:solidFill>
              </a:rPr>
            </a:br>
            <a:r>
              <a:rPr lang="da-DK" sz="2800" b="1" dirty="0">
                <a:solidFill>
                  <a:schemeClr val="tx1"/>
                </a:solidFill>
              </a:rPr>
              <a:t> </a:t>
            </a:r>
            <a:r>
              <a:rPr lang="da-DK" sz="2200" u="sng" dirty="0">
                <a:solidFill>
                  <a:schemeClr val="tx1"/>
                </a:solidFill>
                <a:hlinkClick r:id="rId2">
                  <a:extLst>
                    <a:ext uri="{A12FA001-AC4F-418D-AE19-62706E023703}">
                      <ahyp:hlinkClr xmlns:ahyp="http://schemas.microsoft.com/office/drawing/2018/hyperlinkcolor" val="tx"/>
                    </a:ext>
                  </a:extLst>
                </a:hlinkClick>
              </a:rPr>
              <a:t>https://www.borgeronline.dk/860/dl0405ff</a:t>
            </a:r>
            <a:endParaRPr lang="da-DK" sz="2200" b="1" dirty="0">
              <a:solidFill>
                <a:schemeClr val="tx1"/>
              </a:solidFill>
            </a:endParaRPr>
          </a:p>
        </p:txBody>
      </p:sp>
    </p:spTree>
    <p:extLst>
      <p:ext uri="{BB962C8B-B14F-4D97-AF65-F5344CB8AC3E}">
        <p14:creationId xmlns:p14="http://schemas.microsoft.com/office/powerpoint/2010/main" val="261264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BFA3C1-05E4-4C4B-AE6D-72A177CCC937}"/>
              </a:ext>
            </a:extLst>
          </p:cNvPr>
          <p:cNvSpPr>
            <a:spLocks noGrp="1"/>
          </p:cNvSpPr>
          <p:nvPr>
            <p:ph type="title"/>
          </p:nvPr>
        </p:nvSpPr>
        <p:spPr>
          <a:xfrm>
            <a:off x="668310" y="137160"/>
            <a:ext cx="10058400" cy="1639956"/>
          </a:xfrm>
        </p:spPr>
        <p:txBody>
          <a:bodyPr/>
          <a:lstStyle/>
          <a:p>
            <a:r>
              <a:rPr lang="da-DK" b="1" dirty="0"/>
              <a:t>Ny blanketløsning til budget</a:t>
            </a:r>
          </a:p>
        </p:txBody>
      </p:sp>
      <p:sp>
        <p:nvSpPr>
          <p:cNvPr id="3" name="Pladsholder til tekst 2">
            <a:extLst>
              <a:ext uri="{FF2B5EF4-FFF2-40B4-BE49-F238E27FC236}">
                <a16:creationId xmlns:a16="http://schemas.microsoft.com/office/drawing/2014/main" id="{1CA354F1-8E23-4EAA-BA42-5156EED1F3A8}"/>
              </a:ext>
            </a:extLst>
          </p:cNvPr>
          <p:cNvSpPr>
            <a:spLocks noGrp="1"/>
          </p:cNvSpPr>
          <p:nvPr>
            <p:ph type="body" idx="1"/>
          </p:nvPr>
        </p:nvSpPr>
        <p:spPr>
          <a:xfrm>
            <a:off x="668310" y="2044429"/>
            <a:ext cx="8535988" cy="3744121"/>
          </a:xfrm>
        </p:spPr>
        <p:txBody>
          <a:bodyPr>
            <a:normAutofit lnSpcReduction="10000"/>
          </a:bodyPr>
          <a:lstStyle/>
          <a:p>
            <a:r>
              <a:rPr lang="da-DK" dirty="0">
                <a:solidFill>
                  <a:schemeClr val="tx1"/>
                </a:solidFill>
              </a:rPr>
              <a:t>Her på forvaltningen tillod vi os at skønne, at den nye blanket og procedure for indsendelse af budget, er så meget forenklet at en gennemgang ligesom med regnskabsblanketten ville være unødvendigt.</a:t>
            </a:r>
          </a:p>
          <a:p>
            <a:r>
              <a:rPr lang="da-DK" dirty="0">
                <a:solidFill>
                  <a:schemeClr val="tx1"/>
                </a:solidFill>
              </a:rPr>
              <a:t>Når vi tillader os at lave sådan et skøn, vil vi NATURLIGVIS MEGET gerne høre fra jer hvis det IKKE er jeres opfattelse…….vi kan stadig nå at arrangerer et møde, og vil som altid gerne hjælpe efter behov.</a:t>
            </a:r>
          </a:p>
          <a:p>
            <a:r>
              <a:rPr lang="da-DK" dirty="0">
                <a:solidFill>
                  <a:schemeClr val="tx1"/>
                </a:solidFill>
              </a:rPr>
              <a:t>Det kan være nogle af jer får øje på, om ikke det ville være ENDNU lettere, hvis de som SLET ingen ændringer har, heller intet skulle indsende. Det har vi naturligvis tænkt, men vores økonomiske forvaltning vil rigtig gerne undgå den situation at kommunen udbetaler automatisk, uden at have en underskrift for det. </a:t>
            </a:r>
          </a:p>
          <a:p>
            <a:r>
              <a:rPr lang="da-DK" dirty="0">
                <a:solidFill>
                  <a:schemeClr val="tx1"/>
                </a:solidFill>
              </a:rPr>
              <a:t>Så selvom I ingen ændringer har, krydser af i nej felterne og indsender så har I foretaget en aktiv handling for fortsat at få tilskud</a:t>
            </a:r>
            <a:r>
              <a:rPr lang="da-DK" dirty="0">
                <a:solidFill>
                  <a:schemeClr val="tx1"/>
                </a:solidFill>
                <a:sym typeface="Wingdings" panose="05000000000000000000" pitchFamily="2" charset="2"/>
              </a:rPr>
              <a:t>.</a:t>
            </a:r>
            <a:endParaRPr lang="da-DK" dirty="0">
              <a:solidFill>
                <a:schemeClr val="tx1"/>
              </a:solidFill>
            </a:endParaRPr>
          </a:p>
        </p:txBody>
      </p:sp>
    </p:spTree>
    <p:extLst>
      <p:ext uri="{BB962C8B-B14F-4D97-AF65-F5344CB8AC3E}">
        <p14:creationId xmlns:p14="http://schemas.microsoft.com/office/powerpoint/2010/main" val="32647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8E3556-CF0E-426C-97FF-877E1508622E}"/>
              </a:ext>
            </a:extLst>
          </p:cNvPr>
          <p:cNvSpPr>
            <a:spLocks noGrp="1"/>
          </p:cNvSpPr>
          <p:nvPr>
            <p:ph type="title"/>
          </p:nvPr>
        </p:nvSpPr>
        <p:spPr>
          <a:xfrm>
            <a:off x="640290" y="685800"/>
            <a:ext cx="4818656" cy="4603749"/>
          </a:xfrm>
        </p:spPr>
        <p:txBody>
          <a:bodyPr vert="horz" lIns="91440" tIns="45720" rIns="91440" bIns="45720" rtlCol="0" anchor="ctr">
            <a:normAutofit/>
          </a:bodyPr>
          <a:lstStyle/>
          <a:p>
            <a:r>
              <a:rPr lang="en-US" sz="5200" b="1" dirty="0" err="1"/>
              <a:t>Hvad</a:t>
            </a:r>
            <a:r>
              <a:rPr lang="en-US" sz="5200" b="1" dirty="0"/>
              <a:t> </a:t>
            </a:r>
            <a:r>
              <a:rPr lang="en-US" sz="5200" b="1" dirty="0" err="1"/>
              <a:t>vil</a:t>
            </a:r>
            <a:r>
              <a:rPr lang="en-US" sz="5200" b="1" dirty="0"/>
              <a:t> </a:t>
            </a:r>
            <a:r>
              <a:rPr lang="en-US" sz="5200" b="1" dirty="0" err="1"/>
              <a:t>kommunen</a:t>
            </a:r>
            <a:r>
              <a:rPr lang="en-US" sz="5200" b="1" dirty="0"/>
              <a:t> </a:t>
            </a:r>
            <a:r>
              <a:rPr lang="en-US" sz="5200" b="1" dirty="0" err="1"/>
              <a:t>gerne</a:t>
            </a:r>
            <a:r>
              <a:rPr lang="en-US" sz="5200" b="1" dirty="0"/>
              <a:t> vide:</a:t>
            </a:r>
          </a:p>
        </p:txBody>
      </p:sp>
      <p:sp>
        <p:nvSpPr>
          <p:cNvPr id="3" name="Pladsholder til tekst 2">
            <a:extLst>
              <a:ext uri="{FF2B5EF4-FFF2-40B4-BE49-F238E27FC236}">
                <a16:creationId xmlns:a16="http://schemas.microsoft.com/office/drawing/2014/main" id="{A58F7C3D-50A3-4DC5-8AA2-BA9D11271459}"/>
              </a:ext>
            </a:extLst>
          </p:cNvPr>
          <p:cNvSpPr>
            <a:spLocks noGrp="1"/>
          </p:cNvSpPr>
          <p:nvPr>
            <p:ph type="body" idx="1"/>
          </p:nvPr>
        </p:nvSpPr>
        <p:spPr>
          <a:xfrm>
            <a:off x="4635611" y="1067462"/>
            <a:ext cx="6121577" cy="4603750"/>
          </a:xfrm>
        </p:spPr>
        <p:txBody>
          <a:bodyPr vert="horz" lIns="91440" tIns="45720" rIns="91440" bIns="45720" rtlCol="0" anchor="ctr">
            <a:normAutofit/>
          </a:bodyPr>
          <a:lstStyle/>
          <a:p>
            <a:r>
              <a:rPr lang="en-US" b="1" dirty="0">
                <a:solidFill>
                  <a:schemeClr val="tx1"/>
                </a:solidFill>
              </a:rPr>
              <a:t>Har I </a:t>
            </a:r>
            <a:r>
              <a:rPr lang="en-US" b="1" dirty="0" err="1">
                <a:solidFill>
                  <a:schemeClr val="tx1"/>
                </a:solidFill>
              </a:rPr>
              <a:t>ændringer</a:t>
            </a:r>
            <a:r>
              <a:rPr lang="en-US" b="1" dirty="0">
                <a:solidFill>
                  <a:schemeClr val="tx1"/>
                </a:solidFill>
              </a:rPr>
              <a:t> </a:t>
            </a:r>
            <a:r>
              <a:rPr lang="en-US" b="1" dirty="0" err="1">
                <a:solidFill>
                  <a:schemeClr val="tx1"/>
                </a:solidFill>
              </a:rPr>
              <a:t>til</a:t>
            </a:r>
            <a:r>
              <a:rPr lang="en-US" b="1" dirty="0">
                <a:solidFill>
                  <a:schemeClr val="tx1"/>
                </a:solidFill>
              </a:rPr>
              <a:t> </a:t>
            </a:r>
            <a:r>
              <a:rPr lang="en-US" b="1" dirty="0" err="1">
                <a:solidFill>
                  <a:schemeClr val="tx1"/>
                </a:solidFill>
              </a:rPr>
              <a:t>løntilskud</a:t>
            </a:r>
            <a:r>
              <a:rPr lang="en-US" b="1" dirty="0">
                <a:solidFill>
                  <a:schemeClr val="tx1"/>
                </a:solidFill>
              </a:rPr>
              <a:t> I forhold </a:t>
            </a:r>
            <a:r>
              <a:rPr lang="en-US" b="1" dirty="0" err="1">
                <a:solidFill>
                  <a:schemeClr val="tx1"/>
                </a:solidFill>
              </a:rPr>
              <a:t>til</a:t>
            </a:r>
            <a:r>
              <a:rPr lang="en-US" b="1" dirty="0">
                <a:solidFill>
                  <a:schemeClr val="tx1"/>
                </a:solidFill>
              </a:rPr>
              <a:t> </a:t>
            </a:r>
            <a:r>
              <a:rPr lang="en-US" b="1" dirty="0" err="1">
                <a:solidFill>
                  <a:schemeClr val="tx1"/>
                </a:solidFill>
              </a:rPr>
              <a:t>sidst</a:t>
            </a:r>
            <a:r>
              <a:rPr lang="en-US" b="1" dirty="0">
                <a:solidFill>
                  <a:schemeClr val="tx1"/>
                </a:solidFill>
              </a:rPr>
              <a:t> </a:t>
            </a:r>
            <a:r>
              <a:rPr lang="en-US" b="1" dirty="0" err="1">
                <a:solidFill>
                  <a:schemeClr val="tx1"/>
                </a:solidFill>
              </a:rPr>
              <a:t>afsluttede</a:t>
            </a:r>
            <a:r>
              <a:rPr lang="en-US" b="1" dirty="0">
                <a:solidFill>
                  <a:schemeClr val="tx1"/>
                </a:solidFill>
              </a:rPr>
              <a:t> </a:t>
            </a:r>
            <a:r>
              <a:rPr lang="en-US" b="1" dirty="0" err="1">
                <a:solidFill>
                  <a:schemeClr val="tx1"/>
                </a:solidFill>
              </a:rPr>
              <a:t>regnskab</a:t>
            </a:r>
            <a:r>
              <a:rPr lang="en-US" b="1" dirty="0">
                <a:solidFill>
                  <a:schemeClr val="tx1"/>
                </a:solidFill>
              </a:rPr>
              <a:t>?</a:t>
            </a:r>
          </a:p>
          <a:p>
            <a:pPr marL="285750" indent="-285750">
              <a:buFont typeface="Wingdings" panose="05000000000000000000" pitchFamily="2" charset="2"/>
              <a:buChar char="v"/>
            </a:pPr>
            <a:r>
              <a:rPr lang="en-US" b="1" dirty="0" err="1">
                <a:solidFill>
                  <a:schemeClr val="tx1"/>
                </a:solidFill>
              </a:rPr>
              <a:t>Nej</a:t>
            </a:r>
            <a:r>
              <a:rPr lang="en-US" b="1" dirty="0">
                <a:solidFill>
                  <a:schemeClr val="tx1"/>
                </a:solidFill>
              </a:rPr>
              <a:t> </a:t>
            </a:r>
            <a:r>
              <a:rPr lang="en-US" sz="1400" b="1" dirty="0">
                <a:solidFill>
                  <a:schemeClr val="tx1"/>
                </a:solidFill>
              </a:rPr>
              <a:t> (</a:t>
            </a:r>
            <a:r>
              <a:rPr lang="en-US" sz="1400" dirty="0" err="1">
                <a:solidFill>
                  <a:schemeClr val="tx1"/>
                </a:solidFill>
              </a:rPr>
              <a:t>nej</a:t>
            </a:r>
            <a:r>
              <a:rPr lang="en-US" sz="1400" dirty="0">
                <a:solidFill>
                  <a:schemeClr val="tx1"/>
                </a:solidFill>
              </a:rPr>
              <a:t> </a:t>
            </a:r>
            <a:r>
              <a:rPr lang="en-US" sz="1400" dirty="0" err="1">
                <a:solidFill>
                  <a:schemeClr val="tx1"/>
                </a:solidFill>
              </a:rPr>
              <a:t>betyder</a:t>
            </a:r>
            <a:r>
              <a:rPr lang="en-US" sz="1400" dirty="0">
                <a:solidFill>
                  <a:schemeClr val="tx1"/>
                </a:solidFill>
              </a:rPr>
              <a:t> at </a:t>
            </a:r>
            <a:r>
              <a:rPr lang="en-US" sz="1400" dirty="0" err="1">
                <a:solidFill>
                  <a:schemeClr val="tx1"/>
                </a:solidFill>
              </a:rPr>
              <a:t>aftenskolen</a:t>
            </a:r>
            <a:r>
              <a:rPr lang="en-US" sz="1400" dirty="0">
                <a:solidFill>
                  <a:schemeClr val="tx1"/>
                </a:solidFill>
              </a:rPr>
              <a:t> </a:t>
            </a:r>
            <a:r>
              <a:rPr lang="en-US" sz="1400" b="1" u="sng" dirty="0">
                <a:solidFill>
                  <a:schemeClr val="tx1"/>
                </a:solidFill>
              </a:rPr>
              <a:t>IKKE</a:t>
            </a:r>
            <a:r>
              <a:rPr lang="en-US" sz="1400" dirty="0">
                <a:solidFill>
                  <a:schemeClr val="tx1"/>
                </a:solidFill>
              </a:rPr>
              <a:t> har </a:t>
            </a:r>
            <a:r>
              <a:rPr lang="en-US" sz="1400" dirty="0" err="1">
                <a:solidFill>
                  <a:schemeClr val="tx1"/>
                </a:solidFill>
              </a:rPr>
              <a:t>ønsker</a:t>
            </a:r>
            <a:r>
              <a:rPr lang="en-US" sz="1400" dirty="0">
                <a:solidFill>
                  <a:schemeClr val="tx1"/>
                </a:solidFill>
              </a:rPr>
              <a:t> om </a:t>
            </a:r>
            <a:r>
              <a:rPr lang="en-US" sz="1400" dirty="0" err="1">
                <a:solidFill>
                  <a:schemeClr val="tx1"/>
                </a:solidFill>
              </a:rPr>
              <a:t>hverken</a:t>
            </a:r>
            <a:r>
              <a:rPr lang="en-US" sz="1400" dirty="0">
                <a:solidFill>
                  <a:schemeClr val="tx1"/>
                </a:solidFill>
              </a:rPr>
              <a:t> </a:t>
            </a:r>
            <a:r>
              <a:rPr lang="en-US" sz="1400" dirty="0" err="1">
                <a:solidFill>
                  <a:schemeClr val="tx1"/>
                </a:solidFill>
              </a:rPr>
              <a:t>udvidelser</a:t>
            </a:r>
            <a:r>
              <a:rPr lang="en-US" sz="1400" dirty="0">
                <a:solidFill>
                  <a:schemeClr val="tx1"/>
                </a:solidFill>
              </a:rPr>
              <a:t> </a:t>
            </a:r>
            <a:r>
              <a:rPr lang="en-US" sz="1400" dirty="0" err="1">
                <a:solidFill>
                  <a:schemeClr val="tx1"/>
                </a:solidFill>
              </a:rPr>
              <a:t>eller</a:t>
            </a:r>
            <a:r>
              <a:rPr lang="en-US" sz="1400" dirty="0">
                <a:solidFill>
                  <a:schemeClr val="tx1"/>
                </a:solidFill>
              </a:rPr>
              <a:t> </a:t>
            </a:r>
            <a:r>
              <a:rPr lang="en-US" sz="1400" dirty="0" err="1">
                <a:solidFill>
                  <a:schemeClr val="tx1"/>
                </a:solidFill>
              </a:rPr>
              <a:t>nedsættelse</a:t>
            </a:r>
            <a:r>
              <a:rPr lang="en-US" sz="1400" dirty="0">
                <a:solidFill>
                  <a:schemeClr val="tx1"/>
                </a:solidFill>
              </a:rPr>
              <a:t>)</a:t>
            </a:r>
            <a:endParaRPr lang="en-US" b="1" dirty="0">
              <a:solidFill>
                <a:schemeClr val="tx1"/>
              </a:solidFill>
            </a:endParaRPr>
          </a:p>
          <a:p>
            <a:r>
              <a:rPr lang="en-US" sz="1400" b="1" i="1" dirty="0" err="1">
                <a:solidFill>
                  <a:schemeClr val="tx1"/>
                </a:solidFill>
              </a:rPr>
              <a:t>Hvis</a:t>
            </a:r>
            <a:r>
              <a:rPr lang="en-US" sz="1400" b="1" i="1" dirty="0">
                <a:solidFill>
                  <a:schemeClr val="tx1"/>
                </a:solidFill>
              </a:rPr>
              <a:t> I </a:t>
            </a:r>
            <a:r>
              <a:rPr lang="en-US" sz="1400" b="1" i="1" dirty="0" err="1">
                <a:solidFill>
                  <a:schemeClr val="tx1"/>
                </a:solidFill>
              </a:rPr>
              <a:t>vælger</a:t>
            </a:r>
            <a:r>
              <a:rPr lang="en-US" sz="1400" b="1" i="1" dirty="0">
                <a:solidFill>
                  <a:schemeClr val="tx1"/>
                </a:solidFill>
              </a:rPr>
              <a:t> </a:t>
            </a:r>
            <a:r>
              <a:rPr lang="en-US" sz="1400" b="1" i="1" dirty="0" err="1">
                <a:solidFill>
                  <a:schemeClr val="tx1"/>
                </a:solidFill>
              </a:rPr>
              <a:t>nej</a:t>
            </a:r>
            <a:r>
              <a:rPr lang="en-US" sz="1400" b="1" i="1" dirty="0">
                <a:solidFill>
                  <a:schemeClr val="tx1"/>
                </a:solidFill>
              </a:rPr>
              <a:t>, </a:t>
            </a:r>
            <a:r>
              <a:rPr lang="en-US" sz="1400" b="1" i="1" dirty="0" err="1">
                <a:solidFill>
                  <a:schemeClr val="tx1"/>
                </a:solidFill>
              </a:rPr>
              <a:t>vil</a:t>
            </a:r>
            <a:r>
              <a:rPr lang="en-US" sz="1400" b="1" i="1" dirty="0">
                <a:solidFill>
                  <a:schemeClr val="tx1"/>
                </a:solidFill>
              </a:rPr>
              <a:t> </a:t>
            </a:r>
            <a:r>
              <a:rPr lang="en-US" sz="1400" b="1" i="1" dirty="0" err="1">
                <a:solidFill>
                  <a:schemeClr val="tx1"/>
                </a:solidFill>
              </a:rPr>
              <a:t>forvaltningen</a:t>
            </a:r>
            <a:r>
              <a:rPr lang="en-US" sz="1400" b="1" i="1" dirty="0">
                <a:solidFill>
                  <a:schemeClr val="tx1"/>
                </a:solidFill>
              </a:rPr>
              <a:t> </a:t>
            </a:r>
            <a:r>
              <a:rPr lang="en-US" sz="1400" b="1" i="1" dirty="0" err="1">
                <a:solidFill>
                  <a:schemeClr val="tx1"/>
                </a:solidFill>
              </a:rPr>
              <a:t>benytte</a:t>
            </a:r>
            <a:r>
              <a:rPr lang="en-US" sz="1400" b="1" i="1" dirty="0">
                <a:solidFill>
                  <a:schemeClr val="tx1"/>
                </a:solidFill>
              </a:rPr>
              <a:t> </a:t>
            </a:r>
            <a:r>
              <a:rPr lang="en-US" sz="1400" b="1" i="1" dirty="0" err="1">
                <a:solidFill>
                  <a:schemeClr val="tx1"/>
                </a:solidFill>
              </a:rPr>
              <a:t>regnskabstallene</a:t>
            </a:r>
            <a:r>
              <a:rPr lang="en-US" sz="1400" b="1" i="1" dirty="0">
                <a:solidFill>
                  <a:schemeClr val="tx1"/>
                </a:solidFill>
              </a:rPr>
              <a:t> </a:t>
            </a:r>
            <a:r>
              <a:rPr lang="en-US" sz="1400" b="1" i="1" dirty="0" err="1">
                <a:solidFill>
                  <a:schemeClr val="tx1"/>
                </a:solidFill>
              </a:rPr>
              <a:t>fra</a:t>
            </a:r>
            <a:r>
              <a:rPr lang="en-US" sz="1400" b="1" i="1" dirty="0">
                <a:solidFill>
                  <a:schemeClr val="tx1"/>
                </a:solidFill>
              </a:rPr>
              <a:t> </a:t>
            </a:r>
            <a:r>
              <a:rPr lang="en-US" sz="1400" b="1" i="1" dirty="0" err="1">
                <a:solidFill>
                  <a:schemeClr val="tx1"/>
                </a:solidFill>
              </a:rPr>
              <a:t>sidst</a:t>
            </a:r>
            <a:r>
              <a:rPr lang="en-US" sz="1400" b="1" i="1" dirty="0">
                <a:solidFill>
                  <a:schemeClr val="tx1"/>
                </a:solidFill>
              </a:rPr>
              <a:t> </a:t>
            </a:r>
            <a:r>
              <a:rPr lang="en-US" sz="1400" b="1" i="1" dirty="0" err="1">
                <a:solidFill>
                  <a:schemeClr val="tx1"/>
                </a:solidFill>
              </a:rPr>
              <a:t>afsluttede</a:t>
            </a:r>
            <a:r>
              <a:rPr lang="en-US" sz="1400" b="1" i="1" dirty="0">
                <a:solidFill>
                  <a:schemeClr val="tx1"/>
                </a:solidFill>
              </a:rPr>
              <a:t> </a:t>
            </a:r>
            <a:r>
              <a:rPr lang="en-US" sz="1400" b="1" i="1" dirty="0" err="1">
                <a:solidFill>
                  <a:schemeClr val="tx1"/>
                </a:solidFill>
              </a:rPr>
              <a:t>regnskab</a:t>
            </a:r>
            <a:r>
              <a:rPr lang="en-US" sz="1400" b="1" i="1" dirty="0">
                <a:solidFill>
                  <a:schemeClr val="tx1"/>
                </a:solidFill>
              </a:rPr>
              <a:t> </a:t>
            </a:r>
            <a:r>
              <a:rPr lang="en-US" sz="1400" b="1" i="1" dirty="0" err="1">
                <a:solidFill>
                  <a:schemeClr val="tx1"/>
                </a:solidFill>
              </a:rPr>
              <a:t>som</a:t>
            </a:r>
            <a:r>
              <a:rPr lang="en-US" sz="1400" b="1" i="1" dirty="0">
                <a:solidFill>
                  <a:schemeClr val="tx1"/>
                </a:solidFill>
              </a:rPr>
              <a:t> </a:t>
            </a:r>
            <a:r>
              <a:rPr lang="en-US" sz="1400" b="1" i="1" dirty="0" err="1">
                <a:solidFill>
                  <a:schemeClr val="tx1"/>
                </a:solidFill>
              </a:rPr>
              <a:t>grundlag</a:t>
            </a:r>
            <a:r>
              <a:rPr lang="en-US" sz="1400" b="1" i="1" dirty="0">
                <a:solidFill>
                  <a:schemeClr val="tx1"/>
                </a:solidFill>
              </a:rPr>
              <a:t> for </a:t>
            </a:r>
            <a:r>
              <a:rPr lang="en-US" sz="1400" b="1" i="1" dirty="0" err="1">
                <a:solidFill>
                  <a:schemeClr val="tx1"/>
                </a:solidFill>
              </a:rPr>
              <a:t>næste</a:t>
            </a:r>
            <a:r>
              <a:rPr lang="en-US" sz="1400" b="1" i="1" dirty="0">
                <a:solidFill>
                  <a:schemeClr val="tx1"/>
                </a:solidFill>
              </a:rPr>
              <a:t> </a:t>
            </a:r>
            <a:r>
              <a:rPr lang="en-US" sz="1400" b="1" i="1" dirty="0" err="1">
                <a:solidFill>
                  <a:schemeClr val="tx1"/>
                </a:solidFill>
              </a:rPr>
              <a:t>års</a:t>
            </a:r>
            <a:r>
              <a:rPr lang="en-US" sz="1400" b="1" i="1" dirty="0">
                <a:solidFill>
                  <a:schemeClr val="tx1"/>
                </a:solidFill>
              </a:rPr>
              <a:t> budget. </a:t>
            </a:r>
            <a:r>
              <a:rPr lang="en-US" sz="1400" b="1" i="1" u="sng" dirty="0" err="1">
                <a:solidFill>
                  <a:schemeClr val="tx1"/>
                </a:solidFill>
              </a:rPr>
              <a:t>Altså</a:t>
            </a:r>
            <a:r>
              <a:rPr lang="en-US" sz="1400" b="1" i="1" u="sng" dirty="0">
                <a:solidFill>
                  <a:schemeClr val="tx1"/>
                </a:solidFill>
              </a:rPr>
              <a:t> </a:t>
            </a:r>
            <a:r>
              <a:rPr lang="en-US" sz="1400" b="1" i="1" u="sng" dirty="0" err="1">
                <a:solidFill>
                  <a:schemeClr val="tx1"/>
                </a:solidFill>
              </a:rPr>
              <a:t>skal</a:t>
            </a:r>
            <a:r>
              <a:rPr lang="en-US" sz="1400" b="1" i="1" u="sng" dirty="0">
                <a:solidFill>
                  <a:schemeClr val="tx1"/>
                </a:solidFill>
              </a:rPr>
              <a:t> I </a:t>
            </a:r>
            <a:r>
              <a:rPr lang="en-US" sz="1400" b="1" i="1" u="sng" dirty="0" err="1">
                <a:solidFill>
                  <a:schemeClr val="tx1"/>
                </a:solidFill>
              </a:rPr>
              <a:t>ingen</a:t>
            </a:r>
            <a:r>
              <a:rPr lang="en-US" sz="1400" b="1" i="1" u="sng" dirty="0">
                <a:solidFill>
                  <a:schemeClr val="tx1"/>
                </a:solidFill>
              </a:rPr>
              <a:t> </a:t>
            </a:r>
            <a:r>
              <a:rPr lang="en-US" sz="1400" b="1" i="1" u="sng" dirty="0" err="1">
                <a:solidFill>
                  <a:schemeClr val="tx1"/>
                </a:solidFill>
              </a:rPr>
              <a:t>tal</a:t>
            </a:r>
            <a:r>
              <a:rPr lang="en-US" sz="1400" b="1" i="1" u="sng" dirty="0">
                <a:solidFill>
                  <a:schemeClr val="tx1"/>
                </a:solidFill>
              </a:rPr>
              <a:t> </a:t>
            </a:r>
            <a:r>
              <a:rPr lang="en-US" sz="1400" b="1" i="1" u="sng" dirty="0" err="1">
                <a:solidFill>
                  <a:schemeClr val="tx1"/>
                </a:solidFill>
              </a:rPr>
              <a:t>oplyse</a:t>
            </a:r>
            <a:r>
              <a:rPr lang="en-US" sz="1400" b="1" i="1" u="sng" dirty="0">
                <a:solidFill>
                  <a:schemeClr val="tx1"/>
                </a:solidFill>
              </a:rPr>
              <a:t>.</a:t>
            </a:r>
          </a:p>
          <a:p>
            <a:r>
              <a:rPr lang="en-US" sz="1400" b="1" i="1" dirty="0">
                <a:solidFill>
                  <a:schemeClr val="tx1"/>
                </a:solidFill>
              </a:rPr>
              <a:t>I </a:t>
            </a:r>
            <a:r>
              <a:rPr lang="en-US" sz="1400" b="1" i="1" dirty="0" err="1">
                <a:solidFill>
                  <a:schemeClr val="tx1"/>
                </a:solidFill>
              </a:rPr>
              <a:t>bliver</a:t>
            </a:r>
            <a:r>
              <a:rPr lang="en-US" sz="1400" b="1" i="1" dirty="0">
                <a:solidFill>
                  <a:schemeClr val="tx1"/>
                </a:solidFill>
              </a:rPr>
              <a:t> </a:t>
            </a:r>
            <a:r>
              <a:rPr lang="en-US" sz="1400" b="1" i="1" dirty="0" err="1">
                <a:solidFill>
                  <a:schemeClr val="tx1"/>
                </a:solidFill>
              </a:rPr>
              <a:t>derefter</a:t>
            </a:r>
            <a:r>
              <a:rPr lang="en-US" sz="1400" b="1" i="1" dirty="0">
                <a:solidFill>
                  <a:schemeClr val="tx1"/>
                </a:solidFill>
              </a:rPr>
              <a:t> </a:t>
            </a:r>
            <a:r>
              <a:rPr lang="en-US" sz="1400" b="1" i="1" dirty="0" err="1">
                <a:solidFill>
                  <a:schemeClr val="tx1"/>
                </a:solidFill>
              </a:rPr>
              <a:t>spurgt</a:t>
            </a:r>
            <a:r>
              <a:rPr lang="en-US" sz="1400" b="1" i="1" dirty="0">
                <a:solidFill>
                  <a:schemeClr val="tx1"/>
                </a:solidFill>
              </a:rPr>
              <a:t> om I har </a:t>
            </a:r>
            <a:r>
              <a:rPr lang="en-US" sz="1400" b="1" i="1" dirty="0" err="1">
                <a:solidFill>
                  <a:schemeClr val="tx1"/>
                </a:solidFill>
              </a:rPr>
              <a:t>ændringer</a:t>
            </a:r>
            <a:r>
              <a:rPr lang="en-US" sz="1400" b="1" i="1" dirty="0">
                <a:solidFill>
                  <a:schemeClr val="tx1"/>
                </a:solidFill>
              </a:rPr>
              <a:t> </a:t>
            </a:r>
            <a:r>
              <a:rPr lang="en-US" sz="1400" b="1" i="1" dirty="0" err="1">
                <a:solidFill>
                  <a:schemeClr val="tx1"/>
                </a:solidFill>
              </a:rPr>
              <a:t>til</a:t>
            </a:r>
            <a:r>
              <a:rPr lang="en-US" sz="1400" b="1" i="1" dirty="0">
                <a:solidFill>
                  <a:schemeClr val="tx1"/>
                </a:solidFill>
              </a:rPr>
              <a:t> </a:t>
            </a:r>
            <a:r>
              <a:rPr lang="en-US" sz="1400" b="1" i="1" dirty="0" err="1">
                <a:solidFill>
                  <a:schemeClr val="tx1"/>
                </a:solidFill>
              </a:rPr>
              <a:t>lokaleudgifter</a:t>
            </a:r>
            <a:r>
              <a:rPr lang="en-US" sz="1400" b="1" i="1" dirty="0">
                <a:solidFill>
                  <a:schemeClr val="tx1"/>
                </a:solidFill>
              </a:rPr>
              <a:t>. </a:t>
            </a:r>
            <a:r>
              <a:rPr lang="en-US" sz="1400" b="1" i="1" dirty="0" err="1">
                <a:solidFill>
                  <a:schemeClr val="tx1"/>
                </a:solidFill>
              </a:rPr>
              <a:t>Hvis</a:t>
            </a:r>
            <a:r>
              <a:rPr lang="en-US" sz="1400" b="1" i="1" dirty="0">
                <a:solidFill>
                  <a:schemeClr val="tx1"/>
                </a:solidFill>
              </a:rPr>
              <a:t> der </a:t>
            </a:r>
            <a:r>
              <a:rPr lang="en-US" sz="1400" b="1" i="1" dirty="0" err="1">
                <a:solidFill>
                  <a:schemeClr val="tx1"/>
                </a:solidFill>
              </a:rPr>
              <a:t>heller</a:t>
            </a:r>
            <a:r>
              <a:rPr lang="en-US" sz="1400" b="1" i="1" dirty="0">
                <a:solidFill>
                  <a:schemeClr val="tx1"/>
                </a:solidFill>
              </a:rPr>
              <a:t> </a:t>
            </a:r>
            <a:r>
              <a:rPr lang="en-US" sz="1400" b="1" i="1" dirty="0" err="1">
                <a:solidFill>
                  <a:schemeClr val="tx1"/>
                </a:solidFill>
              </a:rPr>
              <a:t>ikke</a:t>
            </a:r>
            <a:r>
              <a:rPr lang="en-US" sz="1400" b="1" i="1" dirty="0">
                <a:solidFill>
                  <a:schemeClr val="tx1"/>
                </a:solidFill>
              </a:rPr>
              <a:t> </a:t>
            </a:r>
            <a:r>
              <a:rPr lang="en-US" sz="1400" b="1" i="1" dirty="0" err="1">
                <a:solidFill>
                  <a:schemeClr val="tx1"/>
                </a:solidFill>
              </a:rPr>
              <a:t>er</a:t>
            </a:r>
            <a:r>
              <a:rPr lang="en-US" sz="1400" b="1" i="1" dirty="0">
                <a:solidFill>
                  <a:schemeClr val="tx1"/>
                </a:solidFill>
              </a:rPr>
              <a:t> </a:t>
            </a:r>
            <a:r>
              <a:rPr lang="en-US" sz="1400" b="1" i="1" dirty="0" err="1">
                <a:solidFill>
                  <a:schemeClr val="tx1"/>
                </a:solidFill>
              </a:rPr>
              <a:t>ændringer</a:t>
            </a:r>
            <a:r>
              <a:rPr lang="en-US" sz="1400" b="1" i="1" dirty="0">
                <a:solidFill>
                  <a:schemeClr val="tx1"/>
                </a:solidFill>
              </a:rPr>
              <a:t> </a:t>
            </a:r>
            <a:r>
              <a:rPr lang="en-US" sz="1400" b="1" i="1" dirty="0" err="1">
                <a:solidFill>
                  <a:schemeClr val="tx1"/>
                </a:solidFill>
              </a:rPr>
              <a:t>til</a:t>
            </a:r>
            <a:r>
              <a:rPr lang="en-US" sz="1400" b="1" i="1" dirty="0">
                <a:solidFill>
                  <a:schemeClr val="tx1"/>
                </a:solidFill>
              </a:rPr>
              <a:t> </a:t>
            </a:r>
            <a:r>
              <a:rPr lang="en-US" sz="1400" b="1" i="1" dirty="0" err="1">
                <a:solidFill>
                  <a:schemeClr val="tx1"/>
                </a:solidFill>
              </a:rPr>
              <a:t>lokaleudgifter</a:t>
            </a:r>
            <a:r>
              <a:rPr lang="en-US" sz="1400" b="1" i="1" dirty="0">
                <a:solidFill>
                  <a:schemeClr val="tx1"/>
                </a:solidFill>
              </a:rPr>
              <a:t>, </a:t>
            </a:r>
            <a:r>
              <a:rPr lang="en-US" sz="1400" b="1" i="1" dirty="0" err="1">
                <a:solidFill>
                  <a:schemeClr val="tx1"/>
                </a:solidFill>
              </a:rPr>
              <a:t>skal</a:t>
            </a:r>
            <a:r>
              <a:rPr lang="en-US" sz="1400" b="1" i="1" dirty="0">
                <a:solidFill>
                  <a:schemeClr val="tx1"/>
                </a:solidFill>
              </a:rPr>
              <a:t> I blot </a:t>
            </a:r>
            <a:r>
              <a:rPr lang="en-US" sz="1400" b="1" i="1" dirty="0" err="1">
                <a:solidFill>
                  <a:schemeClr val="tx1"/>
                </a:solidFill>
              </a:rPr>
              <a:t>svare</a:t>
            </a:r>
            <a:r>
              <a:rPr lang="en-US" sz="1400" b="1" i="1" dirty="0">
                <a:solidFill>
                  <a:schemeClr val="tx1"/>
                </a:solidFill>
              </a:rPr>
              <a:t> </a:t>
            </a:r>
            <a:r>
              <a:rPr lang="en-US" sz="1400" b="1" i="1" dirty="0" err="1">
                <a:solidFill>
                  <a:schemeClr val="tx1"/>
                </a:solidFill>
              </a:rPr>
              <a:t>nej</a:t>
            </a:r>
            <a:r>
              <a:rPr lang="en-US" sz="1400" b="1" i="1" dirty="0">
                <a:solidFill>
                  <a:schemeClr val="tx1"/>
                </a:solidFill>
              </a:rPr>
              <a:t> og </a:t>
            </a:r>
            <a:r>
              <a:rPr lang="en-US" sz="1400" b="1" i="1" dirty="0" err="1">
                <a:solidFill>
                  <a:schemeClr val="tx1"/>
                </a:solidFill>
              </a:rPr>
              <a:t>krydse</a:t>
            </a:r>
            <a:r>
              <a:rPr lang="en-US" sz="1400" b="1" i="1" dirty="0">
                <a:solidFill>
                  <a:schemeClr val="tx1"/>
                </a:solidFill>
              </a:rPr>
              <a:t> </a:t>
            </a:r>
            <a:r>
              <a:rPr lang="en-US" sz="1400" b="1" i="1" dirty="0" err="1">
                <a:solidFill>
                  <a:schemeClr val="tx1"/>
                </a:solidFill>
              </a:rPr>
              <a:t>erklæring</a:t>
            </a:r>
            <a:r>
              <a:rPr lang="en-US" sz="1400" b="1" i="1" dirty="0">
                <a:solidFill>
                  <a:schemeClr val="tx1"/>
                </a:solidFill>
              </a:rPr>
              <a:t> om </a:t>
            </a:r>
            <a:r>
              <a:rPr lang="en-US" sz="1400" b="1" i="1" dirty="0" err="1">
                <a:solidFill>
                  <a:schemeClr val="tx1"/>
                </a:solidFill>
              </a:rPr>
              <a:t>børneattest</a:t>
            </a:r>
            <a:r>
              <a:rPr lang="en-US" sz="1400" b="1" i="1" dirty="0">
                <a:solidFill>
                  <a:schemeClr val="tx1"/>
                </a:solidFill>
              </a:rPr>
              <a:t> </a:t>
            </a:r>
            <a:r>
              <a:rPr lang="en-US" sz="1400" b="1" i="1" dirty="0" err="1">
                <a:solidFill>
                  <a:schemeClr val="tx1"/>
                </a:solidFill>
              </a:rPr>
              <a:t>af</a:t>
            </a:r>
            <a:r>
              <a:rPr lang="en-US" sz="1400" b="1" i="1" dirty="0">
                <a:solidFill>
                  <a:schemeClr val="tx1"/>
                </a:solidFill>
              </a:rPr>
              <a:t> og </a:t>
            </a:r>
            <a:r>
              <a:rPr lang="en-US" sz="1400" b="1" i="1" dirty="0" err="1">
                <a:solidFill>
                  <a:schemeClr val="tx1"/>
                </a:solidFill>
              </a:rPr>
              <a:t>indsende</a:t>
            </a:r>
            <a:r>
              <a:rPr lang="en-US" sz="1400" b="1" i="1" dirty="0">
                <a:solidFill>
                  <a:schemeClr val="tx1"/>
                </a:solidFill>
              </a:rPr>
              <a:t> </a:t>
            </a:r>
            <a:r>
              <a:rPr lang="en-US" sz="1400" b="1" i="1" dirty="0" err="1">
                <a:solidFill>
                  <a:schemeClr val="tx1"/>
                </a:solidFill>
              </a:rPr>
              <a:t>blanketten</a:t>
            </a:r>
            <a:r>
              <a:rPr lang="en-US" sz="1400" b="1" i="1" dirty="0">
                <a:solidFill>
                  <a:schemeClr val="tx1"/>
                </a:solidFill>
              </a:rPr>
              <a:t>. I </a:t>
            </a:r>
            <a:r>
              <a:rPr lang="en-US" sz="1400" b="1" i="1" dirty="0" err="1">
                <a:solidFill>
                  <a:schemeClr val="tx1"/>
                </a:solidFill>
              </a:rPr>
              <a:t>får</a:t>
            </a:r>
            <a:r>
              <a:rPr lang="en-US" sz="1400" b="1" i="1" dirty="0">
                <a:solidFill>
                  <a:schemeClr val="tx1"/>
                </a:solidFill>
              </a:rPr>
              <a:t> </a:t>
            </a:r>
            <a:r>
              <a:rPr lang="en-US" sz="1400" b="1" i="1" dirty="0" err="1">
                <a:solidFill>
                  <a:schemeClr val="tx1"/>
                </a:solidFill>
              </a:rPr>
              <a:t>besked</a:t>
            </a:r>
            <a:r>
              <a:rPr lang="en-US" sz="1400" b="1" i="1" dirty="0">
                <a:solidFill>
                  <a:schemeClr val="tx1"/>
                </a:solidFill>
              </a:rPr>
              <a:t> </a:t>
            </a:r>
            <a:r>
              <a:rPr lang="en-US" sz="1400" b="1" i="1" dirty="0" err="1">
                <a:solidFill>
                  <a:schemeClr val="tx1"/>
                </a:solidFill>
              </a:rPr>
              <a:t>fra</a:t>
            </a:r>
            <a:r>
              <a:rPr lang="en-US" sz="1400" b="1" i="1" dirty="0">
                <a:solidFill>
                  <a:schemeClr val="tx1"/>
                </a:solidFill>
              </a:rPr>
              <a:t> </a:t>
            </a:r>
            <a:r>
              <a:rPr lang="en-US" sz="1400" b="1" i="1" dirty="0" err="1">
                <a:solidFill>
                  <a:schemeClr val="tx1"/>
                </a:solidFill>
              </a:rPr>
              <a:t>forvaltningen</a:t>
            </a:r>
            <a:r>
              <a:rPr lang="en-US" sz="1400" b="1" i="1" dirty="0">
                <a:solidFill>
                  <a:schemeClr val="tx1"/>
                </a:solidFill>
              </a:rPr>
              <a:t> </a:t>
            </a:r>
            <a:r>
              <a:rPr lang="en-US" sz="1400" b="1" i="1" dirty="0" err="1">
                <a:solidFill>
                  <a:schemeClr val="tx1"/>
                </a:solidFill>
              </a:rPr>
              <a:t>når</a:t>
            </a:r>
            <a:r>
              <a:rPr lang="en-US" sz="1400" b="1" i="1" dirty="0">
                <a:solidFill>
                  <a:schemeClr val="tx1"/>
                </a:solidFill>
              </a:rPr>
              <a:t> </a:t>
            </a:r>
            <a:r>
              <a:rPr lang="en-US" sz="1400" b="1" i="1" dirty="0" err="1">
                <a:solidFill>
                  <a:schemeClr val="tx1"/>
                </a:solidFill>
              </a:rPr>
              <a:t>midlerne</a:t>
            </a:r>
            <a:r>
              <a:rPr lang="en-US" sz="1400" b="1" i="1" dirty="0">
                <a:solidFill>
                  <a:schemeClr val="tx1"/>
                </a:solidFill>
              </a:rPr>
              <a:t> </a:t>
            </a:r>
            <a:r>
              <a:rPr lang="en-US" sz="1400" b="1" i="1" dirty="0" err="1">
                <a:solidFill>
                  <a:schemeClr val="tx1"/>
                </a:solidFill>
              </a:rPr>
              <a:t>er</a:t>
            </a:r>
            <a:r>
              <a:rPr lang="en-US" sz="1400" b="1" i="1" dirty="0">
                <a:solidFill>
                  <a:schemeClr val="tx1"/>
                </a:solidFill>
              </a:rPr>
              <a:t> </a:t>
            </a:r>
            <a:r>
              <a:rPr lang="en-US" sz="1400" b="1" i="1" dirty="0" err="1">
                <a:solidFill>
                  <a:schemeClr val="tx1"/>
                </a:solidFill>
              </a:rPr>
              <a:t>fordelt</a:t>
            </a:r>
            <a:r>
              <a:rPr lang="en-US" sz="1400" b="1" i="1" dirty="0">
                <a:solidFill>
                  <a:schemeClr val="tx1"/>
                </a:solidFill>
              </a:rPr>
              <a:t>.</a:t>
            </a:r>
          </a:p>
          <a:p>
            <a:pPr marL="285750" indent="-285750">
              <a:buFont typeface="Wingdings" panose="05000000000000000000" pitchFamily="2" charset="2"/>
              <a:buChar char="v"/>
            </a:pPr>
            <a:r>
              <a:rPr lang="en-US" b="1" dirty="0">
                <a:solidFill>
                  <a:schemeClr val="tx1"/>
                </a:solidFill>
              </a:rPr>
              <a:t>Ja </a:t>
            </a:r>
            <a:r>
              <a:rPr lang="en-US" sz="1400" dirty="0">
                <a:solidFill>
                  <a:schemeClr val="tx1"/>
                </a:solidFill>
              </a:rPr>
              <a:t>(ja </a:t>
            </a:r>
            <a:r>
              <a:rPr lang="en-US" sz="1400" dirty="0" err="1">
                <a:solidFill>
                  <a:schemeClr val="tx1"/>
                </a:solidFill>
              </a:rPr>
              <a:t>betyder</a:t>
            </a:r>
            <a:r>
              <a:rPr lang="en-US" sz="1400" dirty="0">
                <a:solidFill>
                  <a:schemeClr val="tx1"/>
                </a:solidFill>
              </a:rPr>
              <a:t> at </a:t>
            </a:r>
            <a:r>
              <a:rPr lang="en-US" sz="1400" dirty="0" err="1">
                <a:solidFill>
                  <a:schemeClr val="tx1"/>
                </a:solidFill>
              </a:rPr>
              <a:t>aftenskolen</a:t>
            </a:r>
            <a:r>
              <a:rPr lang="en-US" sz="1400" dirty="0">
                <a:solidFill>
                  <a:schemeClr val="tx1"/>
                </a:solidFill>
              </a:rPr>
              <a:t> har </a:t>
            </a:r>
            <a:r>
              <a:rPr lang="en-US" sz="1400" dirty="0" err="1">
                <a:solidFill>
                  <a:schemeClr val="tx1"/>
                </a:solidFill>
              </a:rPr>
              <a:t>ønsker</a:t>
            </a:r>
            <a:r>
              <a:rPr lang="en-US" sz="1400" dirty="0">
                <a:solidFill>
                  <a:schemeClr val="tx1"/>
                </a:solidFill>
              </a:rPr>
              <a:t> om </a:t>
            </a:r>
            <a:r>
              <a:rPr lang="en-US" sz="1400" dirty="0" err="1">
                <a:solidFill>
                  <a:schemeClr val="tx1"/>
                </a:solidFill>
              </a:rPr>
              <a:t>udvidelser</a:t>
            </a:r>
            <a:r>
              <a:rPr lang="en-US" sz="1400" dirty="0">
                <a:solidFill>
                  <a:schemeClr val="tx1"/>
                </a:solidFill>
              </a:rPr>
              <a:t> </a:t>
            </a:r>
            <a:r>
              <a:rPr lang="en-US" sz="1400" dirty="0" err="1">
                <a:solidFill>
                  <a:schemeClr val="tx1"/>
                </a:solidFill>
              </a:rPr>
              <a:t>eller</a:t>
            </a:r>
            <a:r>
              <a:rPr lang="en-US" sz="1400" dirty="0">
                <a:solidFill>
                  <a:schemeClr val="tx1"/>
                </a:solidFill>
              </a:rPr>
              <a:t> </a:t>
            </a:r>
            <a:r>
              <a:rPr lang="en-US" sz="1400" dirty="0" err="1">
                <a:solidFill>
                  <a:schemeClr val="tx1"/>
                </a:solidFill>
              </a:rPr>
              <a:t>nedsættelse</a:t>
            </a:r>
            <a:r>
              <a:rPr lang="en-US" sz="1400" dirty="0">
                <a:solidFill>
                  <a:schemeClr val="tx1"/>
                </a:solidFill>
              </a:rPr>
              <a:t>)</a:t>
            </a:r>
          </a:p>
          <a:p>
            <a:r>
              <a:rPr lang="en-US" sz="1400" i="1" dirty="0" err="1">
                <a:solidFill>
                  <a:schemeClr val="tx1"/>
                </a:solidFill>
              </a:rPr>
              <a:t>Hvis</a:t>
            </a:r>
            <a:r>
              <a:rPr lang="en-US" sz="1400" i="1" dirty="0">
                <a:solidFill>
                  <a:schemeClr val="tx1"/>
                </a:solidFill>
              </a:rPr>
              <a:t> I </a:t>
            </a:r>
            <a:r>
              <a:rPr lang="en-US" sz="1400" i="1" dirty="0" err="1">
                <a:solidFill>
                  <a:schemeClr val="tx1"/>
                </a:solidFill>
              </a:rPr>
              <a:t>vælger</a:t>
            </a:r>
            <a:r>
              <a:rPr lang="en-US" sz="1400" i="1" dirty="0">
                <a:solidFill>
                  <a:schemeClr val="tx1"/>
                </a:solidFill>
              </a:rPr>
              <a:t> ja, </a:t>
            </a:r>
            <a:r>
              <a:rPr lang="en-US" sz="1400" i="1" dirty="0" err="1">
                <a:solidFill>
                  <a:schemeClr val="tx1"/>
                </a:solidFill>
              </a:rPr>
              <a:t>lader</a:t>
            </a:r>
            <a:r>
              <a:rPr lang="en-US" sz="1400" i="1" dirty="0">
                <a:solidFill>
                  <a:schemeClr val="tx1"/>
                </a:solidFill>
              </a:rPr>
              <a:t> I </a:t>
            </a:r>
            <a:r>
              <a:rPr lang="en-US" sz="1400" i="1" dirty="0" err="1">
                <a:solidFill>
                  <a:schemeClr val="tx1"/>
                </a:solidFill>
              </a:rPr>
              <a:t>blanketten</a:t>
            </a:r>
            <a:r>
              <a:rPr lang="en-US" sz="1400" i="1" dirty="0">
                <a:solidFill>
                  <a:schemeClr val="tx1"/>
                </a:solidFill>
              </a:rPr>
              <a:t> guide der </a:t>
            </a:r>
            <a:r>
              <a:rPr lang="en-US" sz="1400" i="1" dirty="0" err="1">
                <a:solidFill>
                  <a:schemeClr val="tx1"/>
                </a:solidFill>
              </a:rPr>
              <a:t>igennem</a:t>
            </a:r>
            <a:r>
              <a:rPr lang="en-US" sz="1400" i="1" dirty="0">
                <a:solidFill>
                  <a:schemeClr val="tx1"/>
                </a:solidFill>
              </a:rPr>
              <a:t> </a:t>
            </a:r>
            <a:r>
              <a:rPr lang="en-US" sz="1400" i="1" dirty="0" err="1">
                <a:solidFill>
                  <a:schemeClr val="tx1"/>
                </a:solidFill>
              </a:rPr>
              <a:t>spørgsmålene</a:t>
            </a:r>
            <a:r>
              <a:rPr lang="en-US" sz="1400" i="1" dirty="0">
                <a:solidFill>
                  <a:schemeClr val="tx1"/>
                </a:solidFill>
              </a:rPr>
              <a:t>.</a:t>
            </a:r>
          </a:p>
          <a:p>
            <a:endParaRPr lang="en-US" sz="1400" b="1" i="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2623467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BFA3C1-05E4-4C4B-AE6D-72A177CCC937}"/>
              </a:ext>
            </a:extLst>
          </p:cNvPr>
          <p:cNvSpPr>
            <a:spLocks noGrp="1"/>
          </p:cNvSpPr>
          <p:nvPr>
            <p:ph type="title"/>
          </p:nvPr>
        </p:nvSpPr>
        <p:spPr>
          <a:xfrm>
            <a:off x="668310" y="137160"/>
            <a:ext cx="10058400" cy="1639956"/>
          </a:xfrm>
        </p:spPr>
        <p:txBody>
          <a:bodyPr/>
          <a:lstStyle/>
          <a:p>
            <a:r>
              <a:rPr lang="da-DK" b="1" dirty="0"/>
              <a:t>Ændringer til lokaletilskud?</a:t>
            </a:r>
          </a:p>
        </p:txBody>
      </p:sp>
      <p:sp>
        <p:nvSpPr>
          <p:cNvPr id="3" name="Pladsholder til tekst 2">
            <a:extLst>
              <a:ext uri="{FF2B5EF4-FFF2-40B4-BE49-F238E27FC236}">
                <a16:creationId xmlns:a16="http://schemas.microsoft.com/office/drawing/2014/main" id="{1CA354F1-8E23-4EAA-BA42-5156EED1F3A8}"/>
              </a:ext>
            </a:extLst>
          </p:cNvPr>
          <p:cNvSpPr>
            <a:spLocks noGrp="1"/>
          </p:cNvSpPr>
          <p:nvPr>
            <p:ph type="body" idx="1"/>
          </p:nvPr>
        </p:nvSpPr>
        <p:spPr>
          <a:xfrm>
            <a:off x="668310" y="1106387"/>
            <a:ext cx="8535988" cy="1307990"/>
          </a:xfrm>
        </p:spPr>
        <p:txBody>
          <a:bodyPr>
            <a:normAutofit/>
          </a:bodyPr>
          <a:lstStyle/>
          <a:p>
            <a:r>
              <a:rPr lang="da-DK" sz="1600" b="1" dirty="0"/>
              <a:t>OBS: bemærk at ØNSKER om forhøjelse eller nye private lokaler </a:t>
            </a:r>
            <a:r>
              <a:rPr lang="da-DK" sz="1600" b="1" u="sng" dirty="0"/>
              <a:t>IKKE</a:t>
            </a:r>
            <a:r>
              <a:rPr lang="da-DK" sz="1600" b="1" dirty="0"/>
              <a:t> er en automatisk godkendelse. Forvaltningen sagsbehandler evt. ønsker efter deadline.</a:t>
            </a:r>
            <a:r>
              <a:rPr lang="da-DK" sz="1600" dirty="0"/>
              <a:t> </a:t>
            </a:r>
          </a:p>
        </p:txBody>
      </p:sp>
      <p:sp>
        <p:nvSpPr>
          <p:cNvPr id="4" name="Rektangel 3">
            <a:extLst>
              <a:ext uri="{FF2B5EF4-FFF2-40B4-BE49-F238E27FC236}">
                <a16:creationId xmlns:a16="http://schemas.microsoft.com/office/drawing/2014/main" id="{113B6E7C-7A86-455D-9905-92A287D00BAE}"/>
              </a:ext>
            </a:extLst>
          </p:cNvPr>
          <p:cNvSpPr/>
          <p:nvPr/>
        </p:nvSpPr>
        <p:spPr>
          <a:xfrm>
            <a:off x="333955" y="2623931"/>
            <a:ext cx="11115921" cy="6555641"/>
          </a:xfrm>
          <a:prstGeom prst="rect">
            <a:avLst/>
          </a:prstGeom>
        </p:spPr>
        <p:txBody>
          <a:bodyPr wrap="square">
            <a:spAutoFit/>
          </a:bodyPr>
          <a:lstStyle/>
          <a:p>
            <a:r>
              <a:rPr lang="da-DK" dirty="0">
                <a:latin typeface="Arial" panose="020B0604020202020204" pitchFamily="34" charset="0"/>
              </a:rPr>
              <a:t>Blanketten giver jer 3 muligheder:</a:t>
            </a:r>
          </a:p>
          <a:p>
            <a:endParaRPr lang="da-DK" dirty="0">
              <a:latin typeface="Arial" panose="020B0604020202020204" pitchFamily="34" charset="0"/>
            </a:endParaRPr>
          </a:p>
          <a:p>
            <a:pPr marL="285750" indent="-285750">
              <a:buFont typeface="Wingdings" panose="05000000000000000000" pitchFamily="2" charset="2"/>
              <a:buChar char="v"/>
            </a:pPr>
            <a:r>
              <a:rPr lang="da-DK" dirty="0">
                <a:solidFill>
                  <a:schemeClr val="accent1">
                    <a:lumMod val="75000"/>
                  </a:schemeClr>
                </a:solidFill>
                <a:latin typeface="Arial" panose="020B0604020202020204" pitchFamily="34" charset="0"/>
              </a:rPr>
              <a:t>Nej, vi har ingen ændringer i lokaleudgifter og vi benytter samme lokaler som sidste år.</a:t>
            </a:r>
          </a:p>
          <a:p>
            <a:pPr marL="285750" indent="-285750">
              <a:buFont typeface="Wingdings" panose="05000000000000000000" pitchFamily="2" charset="2"/>
              <a:buChar char="v"/>
            </a:pPr>
            <a:r>
              <a:rPr lang="da-DK" dirty="0">
                <a:solidFill>
                  <a:schemeClr val="accent1">
                    <a:lumMod val="75000"/>
                  </a:schemeClr>
                </a:solidFill>
                <a:latin typeface="Arial" panose="020B0604020202020204" pitchFamily="34" charset="0"/>
              </a:rPr>
              <a:t>Ja, vi ønsker nye private lokaler</a:t>
            </a:r>
          </a:p>
          <a:p>
            <a:pPr marL="285750" indent="-285750">
              <a:buFont typeface="Wingdings" panose="05000000000000000000" pitchFamily="2" charset="2"/>
              <a:buChar char="v"/>
            </a:pPr>
            <a:r>
              <a:rPr lang="da-DK" dirty="0">
                <a:solidFill>
                  <a:schemeClr val="accent1">
                    <a:lumMod val="75000"/>
                  </a:schemeClr>
                </a:solidFill>
                <a:latin typeface="Arial" panose="020B0604020202020204" pitchFamily="34" charset="0"/>
              </a:rPr>
              <a:t>Ja, vi ønsker forhøjelse af lokaletilskud i nuværende lokaler</a:t>
            </a:r>
          </a:p>
          <a:p>
            <a:pPr marL="285750" indent="-285750">
              <a:buFont typeface="Wingdings" panose="05000000000000000000" pitchFamily="2" charset="2"/>
              <a:buChar char="v"/>
            </a:pPr>
            <a:endParaRPr lang="da-DK" dirty="0">
              <a:latin typeface="Arial" panose="020B0604020202020204" pitchFamily="34" charset="0"/>
            </a:endParaRPr>
          </a:p>
          <a:p>
            <a:pPr marL="285750" indent="-285750">
              <a:buFont typeface="Wingdings" panose="05000000000000000000" pitchFamily="2" charset="2"/>
              <a:buChar char="v"/>
            </a:pPr>
            <a:endParaRPr lang="da-DK" dirty="0">
              <a:latin typeface="Arial" panose="020B0604020202020204" pitchFamily="34" charset="0"/>
            </a:endParaRPr>
          </a:p>
          <a:p>
            <a:r>
              <a:rPr lang="da-DK" dirty="0">
                <a:latin typeface="Arial" panose="020B0604020202020204" pitchFamily="34" charset="0"/>
              </a:rPr>
              <a:t>Hvis I krydser af i nej, benytter forvaltningen regnskabstallene, og I kan blot krydse børneattest af og indsende.</a:t>
            </a:r>
          </a:p>
          <a:p>
            <a:endParaRPr lang="da-DK" dirty="0">
              <a:latin typeface="Arial" panose="020B0604020202020204" pitchFamily="34" charset="0"/>
            </a:endParaRPr>
          </a:p>
          <a:p>
            <a:r>
              <a:rPr lang="da-DK" dirty="0">
                <a:latin typeface="Arial" panose="020B0604020202020204" pitchFamily="34" charset="0"/>
              </a:rPr>
              <a:t>De to ”ja-muligheder” guider jeg igennem de oplysninger forvaltningen skal bruge for at sagsbehandle.</a:t>
            </a:r>
          </a:p>
          <a:p>
            <a:endParaRPr lang="da-DK" dirty="0">
              <a:latin typeface="Arial" panose="020B0604020202020204" pitchFamily="34" charset="0"/>
            </a:endParaRPr>
          </a:p>
          <a:p>
            <a:endParaRPr lang="da-DK" dirty="0">
              <a:latin typeface="Arial" panose="020B0604020202020204" pitchFamily="34" charset="0"/>
            </a:endParaRPr>
          </a:p>
          <a:p>
            <a:r>
              <a:rPr lang="da-DK" sz="1200" b="1" dirty="0">
                <a:solidFill>
                  <a:schemeClr val="bg1"/>
                </a:solidFill>
              </a:rPr>
              <a:t>Tilskud til folkeoplysende voksenundervisning i 2018. </a:t>
            </a:r>
            <a:endParaRPr lang="da-DK" sz="1200" dirty="0">
              <a:solidFill>
                <a:schemeClr val="bg1"/>
              </a:solidFill>
            </a:endParaRPr>
          </a:p>
          <a:p>
            <a:r>
              <a:rPr lang="da-DK" sz="1200" dirty="0">
                <a:solidFill>
                  <a:schemeClr val="bg1"/>
                </a:solidFill>
              </a:rPr>
              <a:t>Fordeling af midler til Folkeoplysende voksenundervisning er nu godkendt. </a:t>
            </a:r>
          </a:p>
          <a:p>
            <a:r>
              <a:rPr lang="da-DK" sz="1200" dirty="0">
                <a:solidFill>
                  <a:schemeClr val="bg1"/>
                </a:solidFill>
              </a:rPr>
              <a:t>Midlerne er fordelt på baggrund af foreningernes regnskab 2016 og ud fra de udarbejdede principper, som er godkendt af Byrådet d. 29. november 2017. </a:t>
            </a:r>
          </a:p>
          <a:p>
            <a:r>
              <a:rPr lang="da-DK" sz="1200" dirty="0">
                <a:solidFill>
                  <a:schemeClr val="bg1"/>
                </a:solidFill>
              </a:rPr>
              <a:t>Ingen udvidelsesønsker blev imødekommet. </a:t>
            </a:r>
          </a:p>
          <a:p>
            <a:r>
              <a:rPr lang="da-DK" sz="1200" dirty="0">
                <a:solidFill>
                  <a:schemeClr val="bg1"/>
                </a:solidFill>
              </a:rPr>
              <a:t>Der er i 2018 givet følgende tilskudstilsagn til </a:t>
            </a:r>
            <a:r>
              <a:rPr lang="da-DK" sz="1200" b="1" dirty="0">
                <a:solidFill>
                  <a:schemeClr val="bg1"/>
                </a:solidFill>
              </a:rPr>
              <a:t>XXXXXX</a:t>
            </a:r>
            <a:r>
              <a:rPr lang="da-DK" sz="1200" dirty="0">
                <a:solidFill>
                  <a:schemeClr val="bg1"/>
                </a:solidFill>
              </a:rPr>
              <a:t>: </a:t>
            </a:r>
          </a:p>
          <a:p>
            <a:r>
              <a:rPr lang="da-DK" sz="1200" dirty="0">
                <a:solidFill>
                  <a:schemeClr val="bg1"/>
                </a:solidFill>
              </a:rPr>
              <a:t>Forskudstilsagn til undervisning inkl. debatskabende aktiviteter i alt kr. </a:t>
            </a:r>
            <a:r>
              <a:rPr lang="da-DK" sz="1200" b="1" dirty="0">
                <a:solidFill>
                  <a:schemeClr val="bg1"/>
                </a:solidFill>
              </a:rPr>
              <a:t>6.000 kr</a:t>
            </a:r>
            <a:r>
              <a:rPr lang="da-DK" sz="1200" dirty="0">
                <a:solidFill>
                  <a:schemeClr val="bg1"/>
                </a:solidFill>
              </a:rPr>
              <a:t>. 1. rate bliver udbetalt i januar 2018. </a:t>
            </a:r>
          </a:p>
          <a:p>
            <a:r>
              <a:rPr lang="da-DK" sz="1200" dirty="0">
                <a:solidFill>
                  <a:schemeClr val="bg1"/>
                </a:solidFill>
              </a:rPr>
              <a:t>Forskudstilsagn til lokaler max. </a:t>
            </a:r>
            <a:r>
              <a:rPr lang="da-DK" sz="1200" b="1" dirty="0">
                <a:solidFill>
                  <a:schemeClr val="bg1"/>
                </a:solidFill>
              </a:rPr>
              <a:t>2.500 kr. </a:t>
            </a:r>
            <a:r>
              <a:rPr lang="da-DK" sz="1200" dirty="0">
                <a:solidFill>
                  <a:schemeClr val="bg1"/>
                </a:solidFill>
              </a:rPr>
              <a:t>Tilskuddet udgør 75 % af den angivne lokaleudgift. </a:t>
            </a:r>
          </a:p>
          <a:p>
            <a:r>
              <a:rPr lang="da-DK" sz="1200" dirty="0">
                <a:solidFill>
                  <a:schemeClr val="bg1"/>
                </a:solidFill>
              </a:rPr>
              <a:t>Lokaletilskud 1. rate 2018 bliver udbetalt i januar 2018. </a:t>
            </a:r>
          </a:p>
          <a:p>
            <a:r>
              <a:rPr lang="da-DK" sz="1200" dirty="0">
                <a:solidFill>
                  <a:schemeClr val="bg1"/>
                </a:solidFill>
              </a:rPr>
              <a:t>Det stilles som betingelse for lokaletilskuddet, at de enkelte foreninger overfor forvaltningen dokumenterer, at det ikke er muligt at få anvist offentlige lokaler. Det forudsættes, at de enkelte foreninger indsender dokumentation, inden igangsættelse af holdene. </a:t>
            </a:r>
          </a:p>
          <a:p>
            <a:r>
              <a:rPr lang="da-DK" sz="1200" dirty="0">
                <a:solidFill>
                  <a:schemeClr val="bg1"/>
                </a:solidFill>
              </a:rPr>
              <a:t>Almindelig klasseundervisning foregår som udgangspunkt i offentlige lokaler. </a:t>
            </a:r>
          </a:p>
          <a:p>
            <a:r>
              <a:rPr lang="da-DK" sz="1200" dirty="0">
                <a:solidFill>
                  <a:schemeClr val="bg1"/>
                </a:solidFill>
              </a:rPr>
              <a:t>Til foreninger som har kommunal lønudbetaling, sker der ingen udbetaling af tilskud, </a:t>
            </a:r>
          </a:p>
          <a:p>
            <a:r>
              <a:rPr lang="da-DK" sz="1200" dirty="0">
                <a:solidFill>
                  <a:schemeClr val="bg1"/>
                </a:solidFill>
              </a:rPr>
              <a:t>dog bliver der udbetalt 10% til debatskabende aktiviteter</a:t>
            </a:r>
            <a:endParaRPr lang="da-DK" sz="1200" dirty="0">
              <a:solidFill>
                <a:schemeClr val="bg1"/>
              </a:solidFill>
              <a:latin typeface="Arial" panose="020B0604020202020204" pitchFamily="34" charset="0"/>
            </a:endParaRPr>
          </a:p>
          <a:p>
            <a:endParaRPr lang="da-DK" sz="1200" dirty="0">
              <a:solidFill>
                <a:schemeClr val="bg1"/>
              </a:solidFill>
              <a:latin typeface="Arial" panose="020B0604020202020204" pitchFamily="34" charset="0"/>
            </a:endParaRPr>
          </a:p>
          <a:p>
            <a:endParaRPr lang="da-DK" dirty="0"/>
          </a:p>
        </p:txBody>
      </p:sp>
    </p:spTree>
    <p:extLst>
      <p:ext uri="{BB962C8B-B14F-4D97-AF65-F5344CB8AC3E}">
        <p14:creationId xmlns:p14="http://schemas.microsoft.com/office/powerpoint/2010/main" val="2345351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D729BD-A5EE-47BA-9E7D-3C920D48E119}"/>
              </a:ext>
            </a:extLst>
          </p:cNvPr>
          <p:cNvSpPr>
            <a:spLocks noGrp="1"/>
          </p:cNvSpPr>
          <p:nvPr>
            <p:ph type="ctrTitle"/>
          </p:nvPr>
        </p:nvSpPr>
        <p:spPr/>
        <p:txBody>
          <a:bodyPr/>
          <a:lstStyle/>
          <a:p>
            <a:pPr algn="ctr"/>
            <a:r>
              <a:rPr lang="da-DK" sz="4000" b="1" dirty="0"/>
              <a:t>Fristen for budget 2019: </a:t>
            </a:r>
            <a:br>
              <a:rPr lang="da-DK" sz="4000" b="1" dirty="0"/>
            </a:br>
            <a:r>
              <a:rPr lang="da-DK" sz="4000" b="1" dirty="0"/>
              <a:t>15. oktober</a:t>
            </a:r>
          </a:p>
        </p:txBody>
      </p:sp>
      <p:sp>
        <p:nvSpPr>
          <p:cNvPr id="3" name="Undertitel 2">
            <a:extLst>
              <a:ext uri="{FF2B5EF4-FFF2-40B4-BE49-F238E27FC236}">
                <a16:creationId xmlns:a16="http://schemas.microsoft.com/office/drawing/2014/main" id="{D060F4EE-757A-453F-8619-21A2870C3A98}"/>
              </a:ext>
            </a:extLst>
          </p:cNvPr>
          <p:cNvSpPr>
            <a:spLocks noGrp="1"/>
          </p:cNvSpPr>
          <p:nvPr>
            <p:ph type="subTitle" idx="1"/>
          </p:nvPr>
        </p:nvSpPr>
        <p:spPr>
          <a:xfrm>
            <a:off x="1507067" y="4973185"/>
            <a:ext cx="7766936" cy="1096899"/>
          </a:xfrm>
        </p:spPr>
        <p:txBody>
          <a:bodyPr>
            <a:normAutofit lnSpcReduction="10000"/>
          </a:bodyPr>
          <a:lstStyle/>
          <a:p>
            <a:pPr algn="ctr"/>
            <a:r>
              <a:rPr lang="da-DK" dirty="0">
                <a:solidFill>
                  <a:schemeClr val="tx1"/>
                </a:solidFill>
              </a:rPr>
              <a:t>Spørgsmål kan rettes til Lenette Nielsen:</a:t>
            </a:r>
          </a:p>
          <a:p>
            <a:pPr algn="ctr"/>
            <a:r>
              <a:rPr lang="da-DK" dirty="0">
                <a:solidFill>
                  <a:schemeClr val="tx1"/>
                </a:solidFill>
                <a:hlinkClick r:id="rId2"/>
              </a:rPr>
              <a:t>lenette.nielsen@hjoerring.dk</a:t>
            </a:r>
            <a:endParaRPr lang="da-DK" dirty="0">
              <a:solidFill>
                <a:schemeClr val="tx1"/>
              </a:solidFill>
            </a:endParaRPr>
          </a:p>
          <a:p>
            <a:pPr algn="ctr"/>
            <a:r>
              <a:rPr lang="da-DK" dirty="0" err="1">
                <a:solidFill>
                  <a:schemeClr val="tx1"/>
                </a:solidFill>
              </a:rPr>
              <a:t>Tlf</a:t>
            </a:r>
            <a:r>
              <a:rPr lang="da-DK" dirty="0">
                <a:solidFill>
                  <a:schemeClr val="tx1"/>
                </a:solidFill>
              </a:rPr>
              <a:t>: 72 33 3721</a:t>
            </a:r>
          </a:p>
        </p:txBody>
      </p:sp>
    </p:spTree>
    <p:extLst>
      <p:ext uri="{BB962C8B-B14F-4D97-AF65-F5344CB8AC3E}">
        <p14:creationId xmlns:p14="http://schemas.microsoft.com/office/powerpoint/2010/main" val="19299039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189</TotalTime>
  <Words>684</Words>
  <Application>Microsoft Office PowerPoint</Application>
  <PresentationFormat>Widescreen</PresentationFormat>
  <Paragraphs>45</Paragraphs>
  <Slides>6</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6</vt:i4>
      </vt:variant>
    </vt:vector>
  </HeadingPairs>
  <TitlesOfParts>
    <vt:vector size="11" baseType="lpstr">
      <vt:lpstr>Arial</vt:lpstr>
      <vt:lpstr>Trebuchet MS</vt:lpstr>
      <vt:lpstr>Wingdings</vt:lpstr>
      <vt:lpstr>Wingdings 3</vt:lpstr>
      <vt:lpstr>Facet</vt:lpstr>
      <vt:lpstr>Voksenundervisning</vt:lpstr>
      <vt:lpstr>   Når det er tid at indsende budgetønsker, sender forvaltningen en mail ud med et link til den online blanket. Linket vil naturligvis også ligge på Hjørring Kommunes hjemmeside:  https://hjoerring.dk/  Blanketten:  https://www.borgeronline.dk/860/dl0405ff</vt:lpstr>
      <vt:lpstr>Ny blanketløsning til budget</vt:lpstr>
      <vt:lpstr>Hvad vil kommunen gerne vide:</vt:lpstr>
      <vt:lpstr>Ændringer til lokaletilskud?</vt:lpstr>
      <vt:lpstr>Fristen for budget 2019:  15. oktober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Voksenundervisning</dc:title>
  <dc:creator>Lenette Nielsen</dc:creator>
  <cp:lastModifiedBy>Karoline Dahrling Hughes</cp:lastModifiedBy>
  <cp:revision>30</cp:revision>
  <cp:lastPrinted>2019-04-02T08:08:36Z</cp:lastPrinted>
  <dcterms:created xsi:type="dcterms:W3CDTF">2019-03-27T08:19:44Z</dcterms:created>
  <dcterms:modified xsi:type="dcterms:W3CDTF">2021-02-01T14:53:51Z</dcterms:modified>
</cp:coreProperties>
</file>