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5" r:id="rId2"/>
    <p:sldId id="293" r:id="rId3"/>
    <p:sldId id="282" r:id="rId4"/>
    <p:sldId id="276" r:id="rId5"/>
    <p:sldId id="278" r:id="rId6"/>
    <p:sldId id="279" r:id="rId7"/>
    <p:sldId id="280" r:id="rId8"/>
    <p:sldId id="281" r:id="rId9"/>
    <p:sldId id="294" r:id="rId10"/>
    <p:sldId id="283" r:id="rId11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66430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A8C28-3403-4DC5-A756-90E7379166CA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0945-BBAE-49FA-A778-0B8DC02F25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308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7288-92C9-4C69-90EF-2D36A2329D7F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168C6-9605-49B3-8440-4D969D3C81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9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u="none" baseline="0" dirty="0" smtClean="0"/>
              <a:t>Til proceslederen: </a:t>
            </a:r>
            <a:r>
              <a:rPr lang="da-DK" b="0" u="none" baseline="0" dirty="0" smtClean="0"/>
              <a:t>Inden du gennemfører processen med medarbejderne, så sæt dig grundigt ind i drejebogen til del 1, som du finder på hjemmesiden</a:t>
            </a:r>
          </a:p>
          <a:p>
            <a:endParaRPr lang="da-DK" b="1" u="none" baseline="0" dirty="0" smtClean="0"/>
          </a:p>
          <a:p>
            <a:endParaRPr lang="da-DK" u="none" baseline="0" dirty="0" smtClean="0"/>
          </a:p>
          <a:p>
            <a:r>
              <a:rPr lang="da-DK" u="none" baseline="0" dirty="0" smtClean="0"/>
              <a:t>Denne PowerPoint -præsentation fungerer som understøttende materiale til den praktiske udførsel af Del 1. Materialet kan tilpasses, således det passer ind i fx igangværende arbejde omkring kerneopgaven.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Under hvert slide er der skrevet kommentarer. Kommentarerne udgør ikke et manuskript, men nogle forslag og opmærksomhedspunkter, som proceslederen kan vælge at anvende i sit brug af materialet. </a:t>
            </a:r>
            <a:endParaRPr lang="da-DK" u="none" baseline="0" dirty="0" smtClean="0"/>
          </a:p>
          <a:p>
            <a:endParaRPr lang="da-DK" u="none" baseline="0" dirty="0" smtClean="0"/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1 kan bruges til at definere kerneopgaven, hvis den ikke allerede er defineret på forhånd. Er kerneopgaven allerede defineret på forhånd, kan del 1 også bruges til at drøfte og reflektere over, hvad definitionen af kerneopgaven betyder for arbejdsfællesskabet. Denne drøftelse er vigtig under alle omstændigheder. Det er vigtigt, at alle i arbejdsfællesskabet forstår, hvad ordene i kerneopgaveformuleringen betyder.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OBS: Del 1 skal altså gennemføres uanset om kerneopgaven er defineret på forhånd eller ej.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Medarbejderne inddeles i grupper af 4-6 medarbejdere. </a:t>
            </a:r>
            <a:endParaRPr lang="da-DK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u="none" baseline="0" dirty="0" smtClean="0"/>
          </a:p>
          <a:p>
            <a:endParaRPr lang="da-DK" u="none" baseline="0" dirty="0" smtClean="0"/>
          </a:p>
          <a:p>
            <a:endParaRPr lang="da-DK" u="none" baseline="0" dirty="0" smtClean="0"/>
          </a:p>
          <a:p>
            <a:endParaRPr lang="da-DK" u="none" baseline="0" dirty="0" smtClean="0"/>
          </a:p>
          <a:p>
            <a:endParaRPr lang="da-DK" u="none" baseline="0" dirty="0" smtClean="0"/>
          </a:p>
          <a:p>
            <a:pPr lvl="0"/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slut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 i arbejdsfællesskabet </a:t>
            </a:r>
            <a:r>
              <a:rPr lang="da-DK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dobbeltklikke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på ordene i definitionen for at få en fælles drøftelse og refleksion om, hvordan de enkelte ord og begreber i formuleringen skal forstås. Det er vigtigt at opnå en fælles forståelse.</a:t>
            </a: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839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indleder med en kort begrundelse for, hvorfor en fælles forståelse af kerneopgaven er vigtig.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Proceslederen fortæller, hvordan arbejdet er planlagt, hvilke gevinster, der kan opnås og hvad, der forventes af medarbejderne.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vigtigt, at alle medarbejdere i arbejdsfællesskabet involveres i dialogprocesserne, således flest mulige kommer i tale ved drøftelserne.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0880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i="0" dirty="0" smtClean="0">
                <a:latin typeface="Calibri Light" panose="020F0302020204030204" pitchFamily="34" charset="0"/>
              </a:rPr>
              <a:t>Til</a:t>
            </a:r>
            <a:r>
              <a:rPr lang="da-DK" b="1" i="0" baseline="0" dirty="0" smtClean="0">
                <a:latin typeface="Calibri Light" panose="020F0302020204030204" pitchFamily="34" charset="0"/>
              </a:rPr>
              <a:t> proceslederen:</a:t>
            </a:r>
            <a:endParaRPr lang="da-DK" b="1" i="0" dirty="0" smtClean="0">
              <a:latin typeface="Calibri Light" panose="020F03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i="1" dirty="0" smtClean="0">
              <a:latin typeface="Calibri Light" panose="020F03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0" dirty="0" smtClean="0">
                <a:latin typeface="Calibri Light" panose="020F0302020204030204" pitchFamily="34" charset="0"/>
              </a:rPr>
              <a:t>Såfremt</a:t>
            </a:r>
            <a:r>
              <a:rPr lang="da-DK" i="0" baseline="0" dirty="0" smtClean="0">
                <a:latin typeface="Calibri Light" panose="020F0302020204030204" pitchFamily="34" charset="0"/>
              </a:rPr>
              <a:t> I allerede har en foruddefineret </a:t>
            </a:r>
            <a:r>
              <a:rPr lang="da-DK" i="0" dirty="0" smtClean="0">
                <a:latin typeface="Calibri Light" panose="020F0302020204030204" pitchFamily="34" charset="0"/>
              </a:rPr>
              <a:t>kerneopgave,</a:t>
            </a:r>
            <a:r>
              <a:rPr lang="da-DK" i="0" baseline="0" dirty="0" smtClean="0">
                <a:latin typeface="Calibri Light" panose="020F0302020204030204" pitchFamily="34" charset="0"/>
              </a:rPr>
              <a:t> kan definitionen indsættes og nævnes på denne slide. Proceslederen kan fx spørge om alle er bekendte med kerneopgavedefinitionen.</a:t>
            </a:r>
            <a:endParaRPr lang="da-DK" i="0" dirty="0" smtClean="0">
              <a:latin typeface="Calibri Light" panose="020F03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i="0" dirty="0" smtClean="0">
              <a:latin typeface="Calibri Light" panose="020F03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0" dirty="0" smtClean="0">
                <a:latin typeface="Calibri Light" panose="020F0302020204030204" pitchFamily="34" charset="0"/>
              </a:rPr>
              <a:t>Hvis I skal bruge processen til at </a:t>
            </a:r>
            <a:r>
              <a:rPr lang="da-DK" i="0" u="sng" dirty="0" smtClean="0">
                <a:latin typeface="Calibri Light" panose="020F0302020204030204" pitchFamily="34" charset="0"/>
              </a:rPr>
              <a:t>definere</a:t>
            </a:r>
            <a:r>
              <a:rPr lang="da-DK" i="0" dirty="0" smtClean="0">
                <a:latin typeface="Calibri Light" panose="020F0302020204030204" pitchFamily="34" charset="0"/>
              </a:rPr>
              <a:t> kerneopgaven, så gå</a:t>
            </a:r>
            <a:r>
              <a:rPr lang="da-DK" i="0" baseline="0" dirty="0" smtClean="0">
                <a:latin typeface="Calibri Light" panose="020F0302020204030204" pitchFamily="34" charset="0"/>
              </a:rPr>
              <a:t> videre til næste slide.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83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dimensioner udgør 4 runder, som arbejdsfællesskabet skal gennemgå i del 1.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2418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 proceslederen: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Forslag til fremgangsmåde til Runde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</a:t>
            </a:r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 individuel refleksion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Gruppedrøftelse i 10 –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Fælles opsamling 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drøftelserne.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 i så høj grad som muligt inddrages i drøftelserne. Drøftelserne noteres ned på fx post-it og sættes op på en tavle.</a:t>
            </a: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684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b="1" dirty="0" smtClean="0"/>
          </a:p>
          <a:p>
            <a:r>
              <a:rPr lang="da-DK" b="0" dirty="0" smtClean="0"/>
              <a:t>Forslag</a:t>
            </a:r>
            <a:r>
              <a:rPr lang="da-DK" b="0" baseline="0" dirty="0" smtClean="0"/>
              <a:t> til fremgangsmåden: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baseline="0" dirty="0" smtClean="0"/>
              <a:t>Gruppedrøftelse i 10 –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Fælles opsamling af drøftelserne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plenum. </a:t>
            </a:r>
            <a:r>
              <a:rPr lang="da-D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skal der i opsamlingen være fokus på, om den ønskede tilgang også går hånd i hånd med den daglige drift.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Drøftelserne noteres ned på fx post-it og sættes op på en tavle.</a:t>
            </a: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664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b="1" dirty="0" smtClean="0"/>
          </a:p>
          <a:p>
            <a:r>
              <a:rPr lang="da-DK" b="0" dirty="0" smtClean="0"/>
              <a:t>Forslag</a:t>
            </a:r>
            <a:r>
              <a:rPr lang="da-DK" b="0" baseline="0" dirty="0" smtClean="0"/>
              <a:t> til fremgangsmåden: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baseline="0" dirty="0" smtClean="0"/>
              <a:t>Gruppedrøftelse i 10 –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Fælles opsamling af drøftelserne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plenum.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Drøftelserne noteres ned på fx post-it og sættes op på en tavle.</a:t>
            </a: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439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Til proceslederen:</a:t>
            </a:r>
          </a:p>
          <a:p>
            <a:endParaRPr lang="da-DK" b="1" dirty="0" smtClean="0"/>
          </a:p>
          <a:p>
            <a:r>
              <a:rPr lang="da-DK" b="0" dirty="0" smtClean="0"/>
              <a:t>Forslag</a:t>
            </a:r>
            <a:r>
              <a:rPr lang="da-DK" b="0" baseline="0" dirty="0" smtClean="0"/>
              <a:t> til fremgangsmåden: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baseline="0" dirty="0" smtClean="0"/>
              <a:t>Gruppedrøftelse i 10 – 15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Fælles opsamling af drøftelserne</a:t>
            </a: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plenum.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Drøftelserne noteres ned på fx post-it og sættes op på en tavle.</a:t>
            </a:r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6FE9-E0AB-4F7E-902F-F69242094B4A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781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Afslutningsvis gennemgås drøftelserne i fællesskab, og den fælles definition og forståelse for kerneopgaven præciseres: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                             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Proceslederen opsummerer essensen af de 4 runder, sammen med medarbejderne.    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Proceslederen synliggør de overordnede rammer for arbejdet sammen med medarbejderne, og der spørges ud i plenum ift. mulige bud på kerneopgavedefinitionen.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Det/De første forslag noteres på fx en tavle, som er synlig for alle.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Derefter kvalificeres definitionen blandt medarbejderne til alle kan se sig selv i kerneopgavedefinitionen.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Når I har fundet frem til en formulering af kerneopgavedefinitionen, er der kun tilbage at sikre en fælles forståelse af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begreber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 ord, som definitionen består af. Dette sker ved, at </a:t>
            </a:r>
            <a:r>
              <a:rPr lang="da-DK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dobbeltklikke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på ordene/begreberne (se næste slide). 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Lederen og MED-udvalget sørger for at kerneopgaveformuleringen nedskrives og gøres tilgængelig for medarbejderne. Det vigtigste er dog, at forståelsen af kerneopgaven lever i den daglige udførsel af arbejdet.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Dertil 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der løbende er en åben dialog omkring, hvorvidt arbejdsfællesskabet lever op til forståelsen af kerneopgaven. Til dette, kan del 2 og del 3 med fordel gennemføres. </a:t>
            </a:r>
            <a:endParaRPr lang="da-DK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168C6-9605-49B3-8440-4D969D3C813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415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DA9ED3-A76B-40F4-B83D-F8FC60D6364B}" type="datetimeFigureOut">
              <a:rPr lang="da-DK" smtClean="0"/>
              <a:t>10-09-2018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19D2A6-B461-421D-A5C9-C952F5DCEA0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dk/imgres?imgurl=https://oberg-partners.com/sites/default/files/kundehistorier-hjorring-kommune.jpg&amp;imgrefurl=https://oberg-partners.com/hj%C3%B8rring-kommune&amp;docid=TxUKGywWDe1l9M&amp;tbnid=bq1Gvaos4fJizM:&amp;vet=1&amp;w=1000&amp;h=713&amp;bih=522&amp;biw=1107&amp;ved=2ahUKEwi1tqebkdDbAhWFYlAKHVvqAncQxiAoBHoECAEQGA&amp;iact=c&amp;ictx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latin typeface="Calibri Light" panose="020F0302020204030204" pitchFamily="34" charset="0"/>
              </a:rPr>
              <a:t>Del  1</a:t>
            </a:r>
            <a:br>
              <a:rPr lang="da-DK" b="1" dirty="0" smtClean="0">
                <a:latin typeface="Calibri Light" panose="020F0302020204030204" pitchFamily="34" charset="0"/>
              </a:rPr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a-DK" dirty="0" smtClean="0">
              <a:latin typeface="Calibri Light" panose="020F0302020204030204" pitchFamily="34" charset="0"/>
            </a:endParaRPr>
          </a:p>
          <a:p>
            <a:r>
              <a:rPr lang="da-DK" sz="3200" dirty="0" smtClean="0">
                <a:latin typeface="Calibri Light" panose="020F0302020204030204" pitchFamily="34" charset="0"/>
              </a:rPr>
              <a:t>- </a:t>
            </a:r>
            <a:r>
              <a:rPr lang="da-DK" sz="3200" i="1" dirty="0" smtClean="0">
                <a:latin typeface="Calibri Light" panose="020F0302020204030204" pitchFamily="34" charset="0"/>
              </a:rPr>
              <a:t>Fælles forståelse af kerneopgaven</a:t>
            </a:r>
          </a:p>
          <a:p>
            <a:endParaRPr lang="da-DK" dirty="0"/>
          </a:p>
        </p:txBody>
      </p:sp>
      <p:pic>
        <p:nvPicPr>
          <p:cNvPr id="4" name="Picture 2" descr="Relateret billed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76" b="20914"/>
          <a:stretch/>
        </p:blipFill>
        <p:spPr bwMode="auto">
          <a:xfrm>
            <a:off x="179512" y="5775633"/>
            <a:ext cx="2533650" cy="9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Y:\Stabene\Arbejdsmiljø og MED\Kerneopgaven\Grafikelementer - kerneopgave\En blandt flere - avocado ker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854" y="5371086"/>
            <a:ext cx="2244146" cy="148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1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43000"/>
          </a:xfrm>
        </p:spPr>
        <p:txBody>
          <a:bodyPr>
            <a:normAutofit/>
          </a:bodyPr>
          <a:lstStyle/>
          <a:p>
            <a:r>
              <a:rPr lang="da-DK" sz="3200" b="1" dirty="0" smtClean="0">
                <a:latin typeface="Calibri Light" panose="020F0302020204030204" pitchFamily="34" charset="0"/>
              </a:rPr>
              <a:t>Vores definition af kerneopgaven:</a:t>
            </a:r>
            <a:endParaRPr lang="da-DK" sz="3200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i="1" dirty="0" smtClean="0"/>
          </a:p>
          <a:p>
            <a:pPr marL="0" indent="0" algn="ctr">
              <a:buNone/>
            </a:pPr>
            <a:endParaRPr lang="da-DK" i="1" dirty="0" smtClean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a-DK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da-DK" i="1" dirty="0" smtClean="0">
                <a:latin typeface="Calibri Light" panose="020F0302020204030204" pitchFamily="34" charset="0"/>
              </a:rPr>
              <a:t>(Indsæt her </a:t>
            </a:r>
            <a:r>
              <a:rPr lang="da-DK" i="1" dirty="0">
                <a:latin typeface="Calibri Light" panose="020F0302020204030204" pitchFamily="34" charset="0"/>
              </a:rPr>
              <a:t>jeres definition af </a:t>
            </a:r>
            <a:r>
              <a:rPr lang="da-DK" i="1" dirty="0" smtClean="0">
                <a:latin typeface="Calibri Light" panose="020F0302020204030204" pitchFamily="34" charset="0"/>
              </a:rPr>
              <a:t>kerneopgaven – uanset om I selv har defineret den, eller om den var defineret på forhånd)</a:t>
            </a:r>
            <a:endParaRPr lang="da-DK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a-DK" i="1" dirty="0" smtClean="0"/>
          </a:p>
        </p:txBody>
      </p:sp>
      <p:pic>
        <p:nvPicPr>
          <p:cNvPr id="4098" name="Picture 2" descr="Y:\Stabene\Arbejdsmiljø og MED\Kerneopgaven\Grafikelementer - kerneopgave\Fritlagt kerne_avoca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46080"/>
            <a:ext cx="2339752" cy="171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Stabene\Arbejdsmiljø og MED\Kerneopgaven\Grafikelementer - kerneopgave\Timeglas_med tekst_fremhæ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94" y="1268760"/>
            <a:ext cx="92202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28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/>
          </a:bodyPr>
          <a:lstStyle/>
          <a:p>
            <a:r>
              <a:rPr lang="da-DK" sz="4000" b="1" dirty="0" smtClean="0">
                <a:latin typeface="Calibri Light" panose="020F0302020204030204" pitchFamily="34" charset="0"/>
              </a:rPr>
              <a:t>Vores definition af kerneopgaven</a:t>
            </a:r>
            <a:endParaRPr lang="da-DK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i="1" dirty="0" smtClean="0"/>
          </a:p>
          <a:p>
            <a:pPr marL="109728" indent="0" algn="ctr">
              <a:buNone/>
            </a:pPr>
            <a:endParaRPr lang="da-DK" i="1" dirty="0" smtClean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da-DK" i="1" dirty="0" smtClean="0">
                <a:latin typeface="Calibri Light" panose="020F0302020204030204" pitchFamily="34" charset="0"/>
              </a:rPr>
              <a:t>(</a:t>
            </a:r>
            <a:r>
              <a:rPr lang="da-DK" i="1" dirty="0">
                <a:latin typeface="Calibri Light" panose="020F0302020204030204" pitchFamily="34" charset="0"/>
              </a:rPr>
              <a:t>Indsæt jeres definition af </a:t>
            </a:r>
            <a:r>
              <a:rPr lang="da-DK" i="1" dirty="0" smtClean="0">
                <a:latin typeface="Calibri Light" panose="020F0302020204030204" pitchFamily="34" charset="0"/>
              </a:rPr>
              <a:t>kerneopgaven såfremt den allerede er defineret. Hvis ikke, så slet dette slide)</a:t>
            </a:r>
            <a:endParaRPr lang="da-DK" i="1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da-DK" i="1" dirty="0">
              <a:latin typeface="Calibri Light" panose="020F0302020204030204" pitchFamily="34" charset="0"/>
            </a:endParaRPr>
          </a:p>
        </p:txBody>
      </p:sp>
      <p:pic>
        <p:nvPicPr>
          <p:cNvPr id="3074" name="Picture 2" descr="Y:\Stabene\Arbejdsmiljø og MED\Kerneopgaven\Grafikelementer - kerneopgave\To hele avocadoer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32" y="4967665"/>
            <a:ext cx="2807837" cy="187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6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863588" y="975625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Calibri Light" panose="020F0302020204030204" pitchFamily="34" charset="0"/>
              </a:rPr>
              <a:t>Formålet </a:t>
            </a:r>
            <a:r>
              <a:rPr lang="da-DK" sz="2400" dirty="0">
                <a:latin typeface="Calibri Light" panose="020F0302020204030204" pitchFamily="34" charset="0"/>
              </a:rPr>
              <a:t>med </a:t>
            </a:r>
            <a:r>
              <a:rPr lang="da-DK" sz="2400" dirty="0" smtClean="0">
                <a:latin typeface="Calibri Light" panose="020F0302020204030204" pitchFamily="34" charset="0"/>
              </a:rPr>
              <a:t>del 1 </a:t>
            </a:r>
            <a:r>
              <a:rPr lang="da-DK" sz="2400" dirty="0">
                <a:latin typeface="Calibri Light" panose="020F0302020204030204" pitchFamily="34" charset="0"/>
              </a:rPr>
              <a:t>er, at I får </a:t>
            </a:r>
            <a:r>
              <a:rPr lang="da-DK" sz="2400" dirty="0" smtClean="0">
                <a:latin typeface="Calibri Light" panose="020F0302020204030204" pitchFamily="34" charset="0"/>
              </a:rPr>
              <a:t>en fælles forståelse </a:t>
            </a:r>
            <a:r>
              <a:rPr lang="da-DK" sz="2400" dirty="0">
                <a:latin typeface="Calibri Light" panose="020F0302020204030204" pitchFamily="34" charset="0"/>
              </a:rPr>
              <a:t>af jeres </a:t>
            </a:r>
            <a:r>
              <a:rPr lang="da-DK" sz="2400" dirty="0" smtClean="0">
                <a:latin typeface="Calibri Light" panose="020F0302020204030204" pitchFamily="34" charset="0"/>
              </a:rPr>
              <a:t>kerneopgave.</a:t>
            </a:r>
          </a:p>
          <a:p>
            <a:r>
              <a:rPr lang="da-DK" sz="2400" dirty="0" smtClean="0">
                <a:latin typeface="Calibri Light" panose="020F0302020204030204" pitchFamily="34" charset="0"/>
              </a:rPr>
              <a:t>Det </a:t>
            </a:r>
            <a:r>
              <a:rPr lang="da-DK" sz="2400" dirty="0">
                <a:latin typeface="Calibri Light" panose="020F0302020204030204" pitchFamily="34" charset="0"/>
              </a:rPr>
              <a:t>vil ske gennem en struktureret drøftelse af fire relevante dimensioner, der har betydning </a:t>
            </a:r>
            <a:r>
              <a:rPr lang="da-DK" sz="2400" dirty="0" smtClean="0">
                <a:latin typeface="Calibri Light" panose="020F0302020204030204" pitchFamily="34" charset="0"/>
              </a:rPr>
              <a:t>for definitionen og forståelsen af jeres kerneopgave:</a:t>
            </a:r>
          </a:p>
          <a:p>
            <a:pPr algn="just"/>
            <a:endParaRPr lang="da-DK" sz="2400" dirty="0" smtClean="0">
              <a:latin typeface="Calibri Light" panose="020F03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Målgruppe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Ambition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Tilgang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Effekt</a:t>
            </a:r>
          </a:p>
          <a:p>
            <a:endParaRPr lang="da-DK" dirty="0"/>
          </a:p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59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780928"/>
            <a:ext cx="8064895" cy="32403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a-DK" dirty="0" smtClean="0">
                <a:latin typeface="Calibri Light" panose="020F0302020204030204" pitchFamily="34" charset="0"/>
              </a:rPr>
              <a:t>1. Hvem </a:t>
            </a:r>
            <a:r>
              <a:rPr lang="da-DK" dirty="0">
                <a:latin typeface="Calibri Light" panose="020F0302020204030204" pitchFamily="34" charset="0"/>
              </a:rPr>
              <a:t>er vi sat i verden for</a:t>
            </a:r>
            <a:r>
              <a:rPr lang="da-DK" dirty="0" smtClean="0">
                <a:latin typeface="Calibri Light" panose="020F0302020204030204" pitchFamily="34" charset="0"/>
              </a:rPr>
              <a:t>?</a:t>
            </a:r>
            <a:endParaRPr lang="da-DK" dirty="0">
              <a:latin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a-DK" dirty="0" smtClean="0">
                <a:latin typeface="Calibri Light" panose="020F0302020204030204" pitchFamily="34" charset="0"/>
              </a:rPr>
              <a:t>2</a:t>
            </a:r>
            <a:r>
              <a:rPr lang="da-DK" dirty="0">
                <a:latin typeface="Calibri Light" panose="020F0302020204030204" pitchFamily="34" charset="0"/>
              </a:rPr>
              <a:t>. Hvem kan ikke undvære </a:t>
            </a:r>
            <a:r>
              <a:rPr lang="da-DK" dirty="0" smtClean="0">
                <a:latin typeface="Calibri Light" panose="020F0302020204030204" pitchFamily="34" charset="0"/>
              </a:rPr>
              <a:t>os?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dirty="0" smtClean="0">
                <a:latin typeface="Calibri Light" panose="020F0302020204030204" pitchFamily="34" charset="0"/>
              </a:rPr>
              <a:t>3</a:t>
            </a:r>
            <a:r>
              <a:rPr lang="da-DK" dirty="0">
                <a:latin typeface="Calibri Light" panose="020F0302020204030204" pitchFamily="34" charset="0"/>
              </a:rPr>
              <a:t>. Hvad ville målgruppen </a:t>
            </a:r>
            <a:r>
              <a:rPr lang="da-DK" dirty="0" smtClean="0">
                <a:latin typeface="Calibri Light" panose="020F0302020204030204" pitchFamily="34" charset="0"/>
              </a:rPr>
              <a:t>mangle, hvis </a:t>
            </a:r>
            <a:r>
              <a:rPr lang="da-DK" dirty="0">
                <a:latin typeface="Calibri Light" panose="020F0302020204030204" pitchFamily="34" charset="0"/>
              </a:rPr>
              <a:t>vi ikke fandtes</a:t>
            </a:r>
            <a:r>
              <a:rPr lang="da-DK" sz="2800" dirty="0">
                <a:latin typeface="Bookman Old Style" panose="02050604050505020204" pitchFamily="18" charset="0"/>
              </a:rPr>
              <a:t>?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539552" y="14959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latin typeface="Calibri Light" panose="020F0302020204030204" pitchFamily="34" charset="0"/>
              </a:rPr>
              <a:t>Runde 1: </a:t>
            </a:r>
            <a:r>
              <a:rPr lang="da-DK" sz="4000" b="1" i="1" dirty="0" smtClean="0">
                <a:latin typeface="Calibri Light" panose="020F0302020204030204" pitchFamily="34" charset="0"/>
              </a:rPr>
              <a:t>Målgruppe</a:t>
            </a:r>
            <a:endParaRPr lang="da-DK" sz="4000" b="1" i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560840" cy="1202485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>
                <a:latin typeface="Calibri Light" panose="020F0302020204030204" pitchFamily="34" charset="0"/>
              </a:rPr>
              <a:t>Runde 2: </a:t>
            </a:r>
            <a:r>
              <a:rPr lang="da-DK" sz="4000" b="1" i="1" dirty="0" smtClean="0">
                <a:latin typeface="Calibri Light" panose="020F0302020204030204" pitchFamily="34" charset="0"/>
              </a:rPr>
              <a:t>Tilgang</a:t>
            </a:r>
            <a:endParaRPr lang="da-DK" sz="4000" b="1" i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780928"/>
            <a:ext cx="8496944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 smtClean="0">
                <a:latin typeface="Calibri Light" panose="020F0302020204030204" pitchFamily="34" charset="0"/>
              </a:rPr>
              <a:t>1. Hvordan </a:t>
            </a:r>
            <a:r>
              <a:rPr lang="da-DK" dirty="0">
                <a:latin typeface="Calibri Light" panose="020F0302020204030204" pitchFamily="34" charset="0"/>
              </a:rPr>
              <a:t>løser vi opgaven – 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med</a:t>
            </a:r>
            <a:r>
              <a:rPr lang="da-DK" dirty="0" smtClean="0">
                <a:latin typeface="Calibri Light" panose="020F0302020204030204" pitchFamily="34" charset="0"/>
              </a:rPr>
              <a:t> målgruppen </a:t>
            </a:r>
            <a:r>
              <a:rPr lang="da-DK" dirty="0">
                <a:latin typeface="Calibri Light" panose="020F0302020204030204" pitchFamily="34" charset="0"/>
              </a:rPr>
              <a:t>eller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for</a:t>
            </a:r>
            <a:r>
              <a:rPr lang="da-DK" dirty="0">
                <a:latin typeface="Calibri Light" panose="020F0302020204030204" pitchFamily="34" charset="0"/>
              </a:rPr>
              <a:t> </a:t>
            </a:r>
            <a:r>
              <a:rPr lang="da-DK" dirty="0" smtClean="0">
                <a:latin typeface="Calibri Light" panose="020F0302020204030204" pitchFamily="34" charset="0"/>
              </a:rPr>
              <a:t>dem?</a:t>
            </a:r>
          </a:p>
          <a:p>
            <a:pPr marL="0" indent="0">
              <a:buNone/>
            </a:pPr>
            <a:endParaRPr lang="da-DK" sz="11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a-DK" dirty="0">
                <a:latin typeface="Calibri Light" panose="020F0302020204030204" pitchFamily="34" charset="0"/>
              </a:rPr>
              <a:t>2. Hvilken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oplevelse</a:t>
            </a:r>
            <a:r>
              <a:rPr lang="da-DK" dirty="0">
                <a:latin typeface="Calibri Light" panose="020F0302020204030204" pitchFamily="34" charset="0"/>
              </a:rPr>
              <a:t> vil vi gerne </a:t>
            </a:r>
            <a:r>
              <a:rPr lang="da-DK" dirty="0" smtClean="0">
                <a:latin typeface="Calibri Light" panose="020F0302020204030204" pitchFamily="34" charset="0"/>
              </a:rPr>
              <a:t>give målgruppen</a:t>
            </a:r>
            <a:r>
              <a:rPr lang="da-DK" dirty="0">
                <a:latin typeface="Calibri Light" panose="020F03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57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6965245" cy="1202485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>
                <a:latin typeface="Calibri Light" panose="020F0302020204030204" pitchFamily="34" charset="0"/>
              </a:rPr>
              <a:t>Runde 3: </a:t>
            </a:r>
            <a:r>
              <a:rPr lang="da-DK" sz="4000" b="1" i="1" dirty="0" smtClean="0">
                <a:latin typeface="Calibri Light" panose="020F0302020204030204" pitchFamily="34" charset="0"/>
              </a:rPr>
              <a:t>Ambition</a:t>
            </a:r>
            <a:endParaRPr lang="da-DK" sz="4000" b="1" i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996952"/>
            <a:ext cx="7704856" cy="216024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dirty="0">
                <a:latin typeface="Calibri Light" panose="020F0302020204030204" pitchFamily="34" charset="0"/>
              </a:rPr>
              <a:t>1</a:t>
            </a:r>
            <a:r>
              <a:rPr lang="da-DK" dirty="0" smtClean="0">
                <a:latin typeface="Calibri Light" panose="020F0302020204030204" pitchFamily="34" charset="0"/>
              </a:rPr>
              <a:t>. Hvad </a:t>
            </a:r>
            <a:r>
              <a:rPr lang="da-DK" dirty="0">
                <a:latin typeface="Calibri Light" panose="020F0302020204030204" pitchFamily="34" charset="0"/>
              </a:rPr>
              <a:t>vil vi gerne være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kendt for</a:t>
            </a:r>
            <a:r>
              <a:rPr lang="da-DK" dirty="0">
                <a:latin typeface="Calibri Light" panose="020F0302020204030204" pitchFamily="34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dirty="0">
                <a:latin typeface="Calibri Light" panose="020F0302020204030204" pitchFamily="34" charset="0"/>
              </a:rPr>
              <a:t>2. Hvad skal vi lykkes med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sammen</a:t>
            </a:r>
            <a:r>
              <a:rPr lang="da-DK" dirty="0">
                <a:latin typeface="Calibri Light" panose="020F0302020204030204" pitchFamily="34" charset="0"/>
              </a:rPr>
              <a:t>?</a:t>
            </a:r>
          </a:p>
          <a:p>
            <a:endParaRPr lang="da-DK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6965245" cy="1202485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 smtClean="0">
                <a:latin typeface="Calibri Light" panose="020F0302020204030204" pitchFamily="34" charset="0"/>
              </a:rPr>
              <a:t>Runde 4: </a:t>
            </a:r>
            <a:r>
              <a:rPr lang="da-DK" sz="4000" b="1" i="1" dirty="0" smtClean="0">
                <a:latin typeface="Calibri Light" panose="020F0302020204030204" pitchFamily="34" charset="0"/>
              </a:rPr>
              <a:t>Effekt</a:t>
            </a:r>
            <a:endParaRPr lang="da-DK" sz="4000" b="1" i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492896"/>
            <a:ext cx="7416824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>
                <a:latin typeface="Calibri Light" panose="020F0302020204030204" pitchFamily="34" charset="0"/>
              </a:rPr>
              <a:t>1. Hvordan </a:t>
            </a:r>
            <a:r>
              <a:rPr lang="da-DK" dirty="0">
                <a:latin typeface="Calibri Light" panose="020F0302020204030204" pitchFamily="34" charset="0"/>
              </a:rPr>
              <a:t>kan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målgruppen mærke</a:t>
            </a:r>
            <a:r>
              <a:rPr lang="da-DK" dirty="0">
                <a:latin typeface="Calibri Light" panose="020F0302020204030204" pitchFamily="34" charset="0"/>
              </a:rPr>
              <a:t>, at vi sammen lykkes</a:t>
            </a:r>
            <a:r>
              <a:rPr lang="da-DK" dirty="0" smtClean="0">
                <a:latin typeface="Calibri Light" panose="020F0302020204030204" pitchFamily="34" charset="0"/>
              </a:rPr>
              <a:t>?</a:t>
            </a:r>
            <a:br>
              <a:rPr lang="da-DK" dirty="0" smtClean="0">
                <a:latin typeface="Calibri Light" panose="020F0302020204030204" pitchFamily="34" charset="0"/>
              </a:rPr>
            </a:br>
            <a:endParaRPr lang="da-DK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da-DK" dirty="0">
                <a:latin typeface="Calibri Light" panose="020F0302020204030204" pitchFamily="34" charset="0"/>
              </a:rPr>
              <a:t>2. Hvordan kan 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vi som medarbejdere mærke</a:t>
            </a:r>
            <a:r>
              <a:rPr lang="da-DK" dirty="0">
                <a:latin typeface="Calibri Light" panose="020F0302020204030204" pitchFamily="34" charset="0"/>
              </a:rPr>
              <a:t>, at </a:t>
            </a:r>
            <a:r>
              <a:rPr lang="da-DK" dirty="0" smtClean="0">
                <a:latin typeface="Calibri Light" panose="020F0302020204030204" pitchFamily="34" charset="0"/>
              </a:rPr>
              <a:t>vi lykkes </a:t>
            </a:r>
            <a:r>
              <a:rPr lang="da-DK" dirty="0">
                <a:latin typeface="Calibri Light" panose="020F0302020204030204" pitchFamily="34" charset="0"/>
              </a:rPr>
              <a:t>med vores kerneopgave?</a:t>
            </a:r>
          </a:p>
          <a:p>
            <a:pPr marL="0" indent="0">
              <a:lnSpc>
                <a:spcPct val="150000"/>
              </a:lnSpc>
              <a:buNone/>
            </a:pPr>
            <a:endParaRPr lang="da-DK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da-DK" b="1" dirty="0">
                <a:latin typeface="Calibri Light" panose="020F0302020204030204" pitchFamily="34" charset="0"/>
              </a:rPr>
              <a:t>D</a:t>
            </a:r>
            <a:r>
              <a:rPr lang="da-DK" b="1" dirty="0" smtClean="0">
                <a:latin typeface="Calibri Light" panose="020F0302020204030204" pitchFamily="34" charset="0"/>
              </a:rPr>
              <a:t>efinition af jeres kerneopgave</a:t>
            </a:r>
            <a:endParaRPr lang="da-DK" b="1" dirty="0">
              <a:latin typeface="Calibri Light" panose="020F03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latin typeface="Calibri Light" panose="020F0302020204030204" pitchFamily="34" charset="0"/>
              </a:rPr>
              <a:t>Opsamling på de 4 runder</a:t>
            </a:r>
          </a:p>
          <a:p>
            <a:pPr marL="109728" indent="0">
              <a:buNone/>
            </a:pPr>
            <a:endParaRPr lang="da-DK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da-DK" sz="3600" dirty="0" smtClean="0">
                <a:latin typeface="Calibri Light" panose="020F0302020204030204" pitchFamily="34" charset="0"/>
              </a:rPr>
              <a:t>Hvad er jeres bud på en kerneopgaveformulering for jeres arbejdsplads?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1261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277385C16F4D4C8E9204ABA6AF56BB" ma:contentTypeVersion="9" ma:contentTypeDescription="Opret et nyt dokument." ma:contentTypeScope="" ma:versionID="b7dd40ace6b909b6e1d9dd7c0cd270a6">
  <xsd:schema xmlns:xsd="http://www.w3.org/2001/XMLSchema" xmlns:xs="http://www.w3.org/2001/XMLSchema" xmlns:p="http://schemas.microsoft.com/office/2006/metadata/properties" xmlns:ns2="e2a47615-3d45-453c-9311-5ebed14c77c3" targetNamespace="http://schemas.microsoft.com/office/2006/metadata/properties" ma:root="true" ma:fieldsID="9cf979b0e7bcf568bd5f6760c2f02f6d" ns2:_="">
    <xsd:import namespace="e2a47615-3d45-453c-9311-5ebed14c77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47615-3d45-453c-9311-5ebed14c7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1DBCCC-C00F-4836-A057-10547357A2C5}"/>
</file>

<file path=customXml/itemProps2.xml><?xml version="1.0" encoding="utf-8"?>
<ds:datastoreItem xmlns:ds="http://schemas.openxmlformats.org/officeDocument/2006/customXml" ds:itemID="{4E50C793-F8DD-4E62-929E-B4BA638BA899}"/>
</file>

<file path=customXml/itemProps3.xml><?xml version="1.0" encoding="utf-8"?>
<ds:datastoreItem xmlns:ds="http://schemas.openxmlformats.org/officeDocument/2006/customXml" ds:itemID="{2EBFA2C8-888A-4CD5-B0BC-5CBF9BF8526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833</TotalTime>
  <Words>776</Words>
  <Application>Microsoft Office PowerPoint</Application>
  <PresentationFormat>Skærmshow (4:3)</PresentationFormat>
  <Paragraphs>122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Urban</vt:lpstr>
      <vt:lpstr>Del  1 </vt:lpstr>
      <vt:lpstr>PowerPoint-præsentation</vt:lpstr>
      <vt:lpstr>Vores definition af kerneopgaven</vt:lpstr>
      <vt:lpstr>PowerPoint-præsentation</vt:lpstr>
      <vt:lpstr>PowerPoint-præsentation</vt:lpstr>
      <vt:lpstr>Runde 2: Tilgang</vt:lpstr>
      <vt:lpstr>Runde 3: Ambition</vt:lpstr>
      <vt:lpstr>Runde 4: Effekt</vt:lpstr>
      <vt:lpstr>Definition af jeres kerneopgave</vt:lpstr>
      <vt:lpstr>Vores definition af kerneopgaven:</vt:lpstr>
    </vt:vector>
  </TitlesOfParts>
  <Company>Hjørring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Lise Løth Gregersen</dc:creator>
  <cp:lastModifiedBy>Lise Løth Gregersen</cp:lastModifiedBy>
  <cp:revision>56</cp:revision>
  <cp:lastPrinted>2018-06-13T09:07:03Z</cp:lastPrinted>
  <dcterms:created xsi:type="dcterms:W3CDTF">2018-06-12T07:05:55Z</dcterms:created>
  <dcterms:modified xsi:type="dcterms:W3CDTF">2018-09-10T05:52:53Z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0x010100E3277385C16F4D4C8E9204ABA6AF56BB</vt:lpwstr>
  </property>
  <property fmtid="{D5CDD505-2E9C-101B-9397-08002B2CF9AE}" pid="3" name="Order">
    <vt:r8>17000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