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5" r:id="rId2"/>
    <p:sldId id="289" r:id="rId3"/>
    <p:sldId id="286" r:id="rId4"/>
    <p:sldId id="287" r:id="rId5"/>
    <p:sldId id="288" r:id="rId6"/>
    <p:sldId id="290" r:id="rId7"/>
    <p:sldId id="291" r:id="rId8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66430" autoAdjust="0"/>
  </p:normalViewPr>
  <p:slideViewPr>
    <p:cSldViewPr>
      <p:cViewPr varScale="1">
        <p:scale>
          <a:sx n="87" d="100"/>
          <a:sy n="87" d="100"/>
        </p:scale>
        <p:origin x="-23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A8C28-3403-4DC5-A756-90E7379166CA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80945-BBAE-49FA-A778-0B8DC02F25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308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77288-92C9-4C69-90EF-2D36A2329D7F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168C6-9605-49B3-8440-4D969D3C81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9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="1" u="none" baseline="0" dirty="0" smtClean="0"/>
              <a:t>Til </a:t>
            </a:r>
            <a:r>
              <a:rPr lang="da-DK" b="1" u="none" baseline="0" smtClean="0"/>
              <a:t>proceslederen: </a:t>
            </a:r>
            <a:r>
              <a:rPr lang="da-DK" b="0" u="none" baseline="0" smtClean="0"/>
              <a:t>Inden du gennemfører processen med medarbejderne, så sæt dig grundigt ind i drejebogen til del 2, som du finder på hjemmesiden</a:t>
            </a:r>
          </a:p>
          <a:p>
            <a:endParaRPr lang="da-DK" b="1" u="non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u="non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u="none" baseline="0" dirty="0" smtClean="0"/>
              <a:t>Denne PowerPoint -præsentation fungerer som understøttende materiale til den praktiske udførsel af Del 2. Materialet kan tilpasses, således det passer ind i fx igangværende arbejde omkring kerneopgaven. </a:t>
            </a:r>
            <a:r>
              <a:rPr lang="da-DK" baseline="0" dirty="0" smtClean="0"/>
              <a:t>Under hvert slide er der skrevet kommentarer. Kommentarerne udgør ikke et manuskript, men nogle forslag og opmærksomhedspunkter, som proceslederen kan vælge at anvende i sit brug af materialet.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u="none" baseline="0" dirty="0" smtClean="0"/>
          </a:p>
          <a:p>
            <a:endParaRPr lang="da-DK" sz="1200" u="non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56FE9-E0AB-4F7E-902F-F69242094B4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 proceslederen: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Formålet med øvelsen er at skabe et fælles overblik over, hvordan de forskellige faggrupper og funktioner i,</a:t>
            </a:r>
            <a:r>
              <a:rPr lang="da-D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og uden for,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arbejdsfællesskabet bidrager til løsningen af kerneopgaven. Det er en forudsætning for øvelsen, at I har en fælles forståelse af jeres kerneopgave. Hvis I ikke har det, skal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først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gennemføre 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 1 - ”Fælles forståelse af Kerneopgaven”.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Proceslederen fortæller, hvordan arbejdet er planlagt, hvilke gevinster, der kan opnås og hvad, der forventes af medarbejderne.</a:t>
            </a:r>
            <a:endParaRPr lang="da-DK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er vigtigt, at alle medarbejdere i arbejdsfællesskabet involveres i dialogprocesserne, således flest mulige kommer i tale ved drøftelserne. 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Proceslederen indleder og begrunder, hvorfor del 2 er det næste skridt. 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044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 smtClean="0"/>
              <a:t>Til proceslederen:</a:t>
            </a:r>
          </a:p>
          <a:p>
            <a:endParaRPr lang="da-DK" dirty="0" smtClean="0"/>
          </a:p>
          <a:p>
            <a:r>
              <a:rPr lang="da-DK" dirty="0" smtClean="0"/>
              <a:t>Proceslederen</a:t>
            </a:r>
            <a:r>
              <a:rPr lang="da-DK" baseline="0" dirty="0" smtClean="0"/>
              <a:t> indleder med en præsentation af arbejdsfælleskabets kerneopgave. </a:t>
            </a:r>
          </a:p>
          <a:p>
            <a:endParaRPr lang="da-DK" baseline="0" dirty="0" smtClean="0"/>
          </a:p>
          <a:p>
            <a:r>
              <a:rPr lang="da-DK" baseline="0" dirty="0" smtClean="0"/>
              <a:t>I forbindelse med præsentationen kan proceslederen med fordel lave en kort opsamling fra del 1. Fx kan der nævnes hvad ordene/begreberne betyder i den definerede kerneopgave. Desuden kan proceslederen spørge ind til, om der er sket noget siden sidst ift. opfattelsen af kerneopgavedefinitionen.</a:t>
            </a:r>
          </a:p>
          <a:p>
            <a:endParaRPr lang="da-DK" baseline="0" dirty="0" smtClean="0"/>
          </a:p>
          <a:p>
            <a:r>
              <a:rPr lang="da-DK" baseline="0" dirty="0" smtClean="0"/>
              <a:t> </a:t>
            </a: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4997-C787-4B23-B614-1A2B57D4A792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306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 proceslederen:</a:t>
            </a:r>
          </a:p>
          <a:p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Runde 1 har arbejdsfællesskabet 15 min. til i fællesskab at drøfte de 2</a:t>
            </a:r>
            <a:r>
              <a:rPr lang="da-D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spørgsmål (drøftelserne skal tage udgangspunkt i den fælles forståelse af kerneopgaven).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Proceslederen sørger for, at alt noteres ned på enten en tavle eller en plakat, som er synlig for alle. 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4997-C787-4B23-B614-1A2B57D4A792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769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 proceslederen: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Runde 2 har 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grupperne (4-6 personer) 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20-30 min til at drøfte, hvad de enkelte faggrupper og funktioner, i- og uden for arbejdsfællesskabet, bidrager med i løsningen af kerneopgaven.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er vigtigt at starte med faggrupperne og funktionerne </a:t>
            </a:r>
            <a:r>
              <a:rPr lang="da-DK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internt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arbejdsfællesskabet </a:t>
            </a:r>
            <a:r>
              <a:rPr lang="da-DK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først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Grupperne noterer det/de væsentligste bidrag for hver faggruppe og funktion.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er vigtigt, at grupperne når igennem alle faggrupper og funktioner indenfor den afsatte tid. 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4997-C787-4B23-B614-1A2B57D4A79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5567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 smtClean="0"/>
              <a:t>Til proceslederen:</a:t>
            </a:r>
          </a:p>
          <a:p>
            <a:endParaRPr lang="da-DK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Forslag til fremgangsmåde: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tredje runde præsenterer grupperne i plenum de væsentligste bidrag, der er blevet drøftet for hver faggruppe og funktion.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Gruppe 1 starter. De resterende grupper supplerer og bygger oven på det, de andre grupper har budt ind med. Det fungerer bedst, hvis man kan organisere tilbagemeldingen i plenum sådan, at medarbejderne italesætter hinandens bidrag til kerneopgaven på tværs af faggrupper og funktioner. Det er f.eks. ikke sekretæren der skal fortælle hvad de administrative medarbejdere bidrager med osv.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Proceslederen sørger for at de vigtigste bidrag skrives op på tavlen eller plakaten, således at alle har et overblik. </a:t>
            </a:r>
            <a:endParaRPr lang="da-DK" dirty="0" smtClean="0"/>
          </a:p>
          <a:p>
            <a:endParaRPr lang="da-DK" b="1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967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 smtClean="0"/>
              <a:t>Til proceslederen:</a:t>
            </a:r>
          </a:p>
          <a:p>
            <a:endParaRPr lang="da-DK" dirty="0" smtClean="0"/>
          </a:p>
          <a:p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 2 afsluttes med ovenstående spørgsmål, som kan stilles i plenum til arbejdsfællesskabet.</a:t>
            </a: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Proceslederen afrunder med en opsummering af de vigtigste opmærksomhedspunkter samt en status på næste skridt i arbejdet med kerneopgaven. </a:t>
            </a: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Gennem proces 2 får arbejdsfællesskabet et kendskab til og forståelse for, hvordan de enkelte faggrupper og funktioner bidrager til løsningen af kerneopgaven. </a:t>
            </a: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Måske er arbejdsfællesskabet også blevet klogere på, hvordan at både det interne og det eksterne samarbejde kan forbedres i forhold til at løse </a:t>
            </a:r>
            <a:r>
              <a:rPr lang="da-DK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kerneopgaven.</a:t>
            </a: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145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rundet rektangel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rundet rektangel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6" name="Pladsholder til dato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  <p:sp>
        <p:nvSpPr>
          <p:cNvPr id="28" name="Pladsholder til sidefod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rundet rektangel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rundet rektangel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0264" y="2348880"/>
            <a:ext cx="8458200" cy="1470025"/>
          </a:xfrm>
        </p:spPr>
        <p:txBody>
          <a:bodyPr/>
          <a:lstStyle/>
          <a:p>
            <a:r>
              <a:rPr lang="da-DK" b="1" dirty="0" smtClean="0">
                <a:latin typeface="Calibri Light" panose="020F0302020204030204" pitchFamily="34" charset="0"/>
              </a:rPr>
              <a:t>Del </a:t>
            </a:r>
            <a:r>
              <a:rPr lang="da-DK" b="1" dirty="0">
                <a:latin typeface="Calibri Light" panose="020F0302020204030204" pitchFamily="34" charset="0"/>
              </a:rPr>
              <a:t>2</a:t>
            </a:r>
            <a:br>
              <a:rPr lang="da-DK" b="1" dirty="0">
                <a:latin typeface="Calibri Light" panose="020F0302020204030204" pitchFamily="34" charset="0"/>
              </a:rPr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da-DK" dirty="0">
              <a:latin typeface="Calibri Light" panose="020F03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da-DK" i="1" dirty="0">
                <a:latin typeface="Calibri Light" panose="020F0302020204030204" pitchFamily="34" charset="0"/>
              </a:rPr>
              <a:t>- </a:t>
            </a:r>
            <a:r>
              <a:rPr lang="da-DK" sz="3200" i="1" dirty="0">
                <a:latin typeface="Calibri Light" panose="020F0302020204030204" pitchFamily="34" charset="0"/>
              </a:rPr>
              <a:t>Synliggørelse af hvordan vi hver især bidrager til løsningen af kerneopgaven</a:t>
            </a:r>
            <a:r>
              <a:rPr lang="da-DK" sz="3200" i="1" dirty="0">
                <a:latin typeface="Bookman Old Style" panose="02050604050505020204" pitchFamily="18" charset="0"/>
              </a:rPr>
              <a:t>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595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94" y="1268760"/>
            <a:ext cx="9144000" cy="4723694"/>
          </a:xfrm>
        </p:spPr>
      </p:pic>
    </p:spTree>
    <p:extLst>
      <p:ext uri="{BB962C8B-B14F-4D97-AF65-F5344CB8AC3E}">
        <p14:creationId xmlns:p14="http://schemas.microsoft.com/office/powerpoint/2010/main" val="374662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da-DK" sz="4000" b="1" dirty="0" smtClean="0">
              <a:solidFill>
                <a:schemeClr val="tx2"/>
              </a:solidFill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da-DK" sz="40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Vores </a:t>
            </a:r>
            <a:r>
              <a:rPr lang="da-DK" sz="4000" b="1" dirty="0">
                <a:solidFill>
                  <a:schemeClr val="tx2"/>
                </a:solidFill>
                <a:latin typeface="Calibri Light" panose="020F0302020204030204" pitchFamily="34" charset="0"/>
              </a:rPr>
              <a:t>definition af kerneopgaven:</a:t>
            </a:r>
          </a:p>
          <a:p>
            <a:pPr marL="109728" indent="0" algn="ctr">
              <a:buNone/>
            </a:pPr>
            <a:r>
              <a:rPr lang="da-DK" i="1" dirty="0">
                <a:latin typeface="Calibri Light" panose="020F0302020204030204" pitchFamily="34" charset="0"/>
              </a:rPr>
              <a:t>(Indsæt jeres definition af kerneopgaven)</a:t>
            </a:r>
          </a:p>
          <a:p>
            <a:endParaRPr lang="da-DK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310" y="5315903"/>
            <a:ext cx="2106690" cy="154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6965245" cy="1202485"/>
          </a:xfrm>
        </p:spPr>
        <p:txBody>
          <a:bodyPr>
            <a:normAutofit fontScale="90000"/>
          </a:bodyPr>
          <a:lstStyle/>
          <a:p>
            <a:pPr algn="l"/>
            <a:r>
              <a:rPr lang="da-DK" b="1" dirty="0">
                <a:latin typeface="Calibri Light" panose="020F0302020204030204" pitchFamily="34" charset="0"/>
              </a:rPr>
              <a:t>Runde 1</a:t>
            </a:r>
            <a:br>
              <a:rPr lang="da-DK" b="1" dirty="0">
                <a:latin typeface="Calibri Light" panose="020F0302020204030204" pitchFamily="34" charset="0"/>
              </a:rPr>
            </a:br>
            <a:endParaRPr lang="da-DK" b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2636913"/>
            <a:ext cx="7920880" cy="273630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a-DK" sz="3200" dirty="0" smtClean="0">
                <a:latin typeface="Calibri Light" panose="020F0302020204030204" pitchFamily="34" charset="0"/>
              </a:rPr>
              <a:t>1. </a:t>
            </a:r>
            <a:r>
              <a:rPr lang="da-DK" sz="3200" dirty="0">
                <a:latin typeface="Calibri Light" panose="020F0302020204030204" pitchFamily="34" charset="0"/>
              </a:rPr>
              <a:t>Hvilke faggrupper og funktioner er der i vores eget arbejdsfællesskab, som bidrager til vores kerneopgave? (internt samarbejde)</a:t>
            </a:r>
          </a:p>
          <a:p>
            <a:pPr marL="0" lvl="0" indent="0">
              <a:lnSpc>
                <a:spcPct val="110000"/>
              </a:lnSpc>
              <a:buNone/>
            </a:pPr>
            <a:endParaRPr lang="da-DK" sz="3200" dirty="0">
              <a:latin typeface="Calibri Light" panose="020F03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a-DK" sz="3200" dirty="0" smtClean="0">
                <a:latin typeface="Calibri Light" panose="020F0302020204030204" pitchFamily="34" charset="0"/>
              </a:rPr>
              <a:t>2. </a:t>
            </a:r>
            <a:r>
              <a:rPr lang="da-DK" sz="3200" dirty="0">
                <a:latin typeface="Calibri Light" panose="020F0302020204030204" pitchFamily="34" charset="0"/>
              </a:rPr>
              <a:t>Er der andre teams eller afdelinger, som bidrager til vores kerneopgave? (eksternt samarbejde)</a:t>
            </a:r>
          </a:p>
          <a:p>
            <a:pPr marL="0" lvl="0" indent="0">
              <a:lnSpc>
                <a:spcPct val="110000"/>
              </a:lnSpc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98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7488832" cy="1202485"/>
          </a:xfrm>
        </p:spPr>
        <p:txBody>
          <a:bodyPr>
            <a:normAutofit/>
          </a:bodyPr>
          <a:lstStyle/>
          <a:p>
            <a:pPr algn="l"/>
            <a:r>
              <a:rPr lang="da-DK" sz="4000" b="1" dirty="0">
                <a:latin typeface="Calibri Light" panose="020F0302020204030204" pitchFamily="34" charset="0"/>
              </a:rPr>
              <a:t>Runde </a:t>
            </a:r>
            <a:r>
              <a:rPr lang="da-DK" sz="4000" b="1" dirty="0" smtClean="0">
                <a:latin typeface="Calibri Light" panose="020F0302020204030204" pitchFamily="34" charset="0"/>
              </a:rPr>
              <a:t>2</a:t>
            </a:r>
            <a:r>
              <a:rPr lang="da-DK" sz="3200" b="1" dirty="0">
                <a:latin typeface="Calibri Light" panose="020F0302020204030204" pitchFamily="34" charset="0"/>
              </a:rPr>
              <a:t/>
            </a:r>
            <a:br>
              <a:rPr lang="da-DK" sz="3200" b="1" dirty="0">
                <a:latin typeface="Calibri Light" panose="020F0302020204030204" pitchFamily="34" charset="0"/>
              </a:rPr>
            </a:br>
            <a:endParaRPr lang="da-DK" sz="3200" b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2204864"/>
            <a:ext cx="8352928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da-DK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da-DK" sz="3200" dirty="0" smtClean="0">
                <a:latin typeface="Calibri Light" panose="020F0302020204030204" pitchFamily="34" charset="0"/>
              </a:rPr>
              <a:t>1. Drøft i grupperne, hvad de enkelte faggrupper/funktioner og samarbejdspartnere bidrager med til kerneopgaven</a:t>
            </a:r>
            <a:r>
              <a:rPr lang="da-DK" sz="3200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da-DK" sz="3200" dirty="0" smtClean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r>
              <a:rPr lang="da-DK" sz="3200" dirty="0" smtClean="0">
                <a:latin typeface="Calibri Light" panose="020F0302020204030204" pitchFamily="34" charset="0"/>
              </a:rPr>
              <a:t>2. Nævn de 3 væsentligste bidrag fra hver faggruppe/funktion og samarbejdspartner.</a:t>
            </a:r>
            <a:endParaRPr lang="da-DK" sz="3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latin typeface="Calibri Light" panose="020F0302020204030204" pitchFamily="34" charset="0"/>
              </a:rPr>
              <a:t>Runde 3</a:t>
            </a:r>
            <a:endParaRPr lang="da-DK" b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latin typeface="Calibri Light" panose="020F0302020204030204" pitchFamily="34" charset="0"/>
              </a:rPr>
              <a:t>Præsentation af de væsentligste bidrag for hver </a:t>
            </a:r>
            <a:r>
              <a:rPr lang="da-DK" dirty="0" smtClean="0">
                <a:latin typeface="Calibri Light" panose="020F0302020204030204" pitchFamily="34" charset="0"/>
              </a:rPr>
              <a:t>faggruppe/funktion og samarbejdspartner</a:t>
            </a:r>
            <a:endParaRPr lang="da-DK" dirty="0"/>
          </a:p>
        </p:txBody>
      </p:sp>
      <p:sp>
        <p:nvSpPr>
          <p:cNvPr id="5" name="Skyformet billedforklaring 4"/>
          <p:cNvSpPr/>
          <p:nvPr/>
        </p:nvSpPr>
        <p:spPr>
          <a:xfrm>
            <a:off x="1907704" y="3356992"/>
            <a:ext cx="3888432" cy="3024336"/>
          </a:xfrm>
          <a:prstGeom prst="cloudCallout">
            <a:avLst>
              <a:gd name="adj1" fmla="val 80900"/>
              <a:gd name="adj2" fmla="val 37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303" y="5474737"/>
            <a:ext cx="2057395" cy="1374339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2627784" y="3899664"/>
            <a:ext cx="2664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…italesæt hinandens bidrag til kerneopgaven på tværs af  jeres faggrupper og funktioner. 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77977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latin typeface="Calibri Light" panose="020F0302020204030204" pitchFamily="34" charset="0"/>
              </a:rPr>
              <a:t>Afrunding</a:t>
            </a:r>
            <a:endParaRPr lang="da-DK" b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2530580"/>
            <a:ext cx="8229600" cy="4325112"/>
          </a:xfrm>
        </p:spPr>
        <p:txBody>
          <a:bodyPr/>
          <a:lstStyle/>
          <a:p>
            <a:r>
              <a:rPr lang="da-DK" sz="3200" dirty="0" smtClean="0">
                <a:latin typeface="Calibri Light" panose="020F0302020204030204" pitchFamily="34" charset="0"/>
              </a:rPr>
              <a:t>Er </a:t>
            </a:r>
            <a:r>
              <a:rPr lang="da-DK" sz="3200" dirty="0">
                <a:latin typeface="Calibri Light" panose="020F0302020204030204" pitchFamily="34" charset="0"/>
              </a:rPr>
              <a:t>der noget vi kan forbedre </a:t>
            </a:r>
            <a:r>
              <a:rPr lang="da-DK" sz="3200" dirty="0" smtClean="0">
                <a:latin typeface="Calibri Light" panose="020F0302020204030204" pitchFamily="34" charset="0"/>
              </a:rPr>
              <a:t>i </a:t>
            </a:r>
            <a:r>
              <a:rPr lang="da-DK" sz="3200" dirty="0">
                <a:latin typeface="Calibri Light" panose="020F0302020204030204" pitchFamily="34" charset="0"/>
              </a:rPr>
              <a:t>vores interne og eksterne samarbejde i forhold til at løse vores kerneopgave?</a:t>
            </a:r>
          </a:p>
          <a:p>
            <a:r>
              <a:rPr lang="da-DK" sz="3200" dirty="0">
                <a:latin typeface="Calibri Light" panose="020F0302020204030204" pitchFamily="34" charset="0"/>
              </a:rPr>
              <a:t>Hvad er det næste skridt i arbejdet med kerneopgaven? 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205" y="5083694"/>
            <a:ext cx="1613006" cy="177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69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277385C16F4D4C8E9204ABA6AF56BB" ma:contentTypeVersion="9" ma:contentTypeDescription="Opret et nyt dokument." ma:contentTypeScope="" ma:versionID="b7dd40ace6b909b6e1d9dd7c0cd270a6">
  <xsd:schema xmlns:xsd="http://www.w3.org/2001/XMLSchema" xmlns:xs="http://www.w3.org/2001/XMLSchema" xmlns:p="http://schemas.microsoft.com/office/2006/metadata/properties" xmlns:ns2="e2a47615-3d45-453c-9311-5ebed14c77c3" targetNamespace="http://schemas.microsoft.com/office/2006/metadata/properties" ma:root="true" ma:fieldsID="9cf979b0e7bcf568bd5f6760c2f02f6d" ns2:_="">
    <xsd:import namespace="e2a47615-3d45-453c-9311-5ebed14c77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a47615-3d45-453c-9311-5ebed14c77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77B593-4A7A-49F6-B17C-691BFCEFDE32}"/>
</file>

<file path=customXml/itemProps2.xml><?xml version="1.0" encoding="utf-8"?>
<ds:datastoreItem xmlns:ds="http://schemas.openxmlformats.org/officeDocument/2006/customXml" ds:itemID="{1B37F2AC-7702-4753-95D1-2CE5AB32FFE8}"/>
</file>

<file path=customXml/itemProps3.xml><?xml version="1.0" encoding="utf-8"?>
<ds:datastoreItem xmlns:ds="http://schemas.openxmlformats.org/officeDocument/2006/customXml" ds:itemID="{20C8DC64-4A02-4440-9AA9-73F7A6B15321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775</TotalTime>
  <Words>780</Words>
  <Application>Microsoft Office PowerPoint</Application>
  <PresentationFormat>Skærmshow (4:3)</PresentationFormat>
  <Paragraphs>80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Urban</vt:lpstr>
      <vt:lpstr>Del 2 </vt:lpstr>
      <vt:lpstr>PowerPoint-præsentation</vt:lpstr>
      <vt:lpstr>PowerPoint-præsentation</vt:lpstr>
      <vt:lpstr>Runde 1 </vt:lpstr>
      <vt:lpstr>Runde 2 </vt:lpstr>
      <vt:lpstr>Runde 3</vt:lpstr>
      <vt:lpstr>Afrunding</vt:lpstr>
    </vt:vector>
  </TitlesOfParts>
  <Company>Hjørring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Lise Løth Gregersen</dc:creator>
  <cp:lastModifiedBy>Lise Løth Gregersen</cp:lastModifiedBy>
  <cp:revision>43</cp:revision>
  <cp:lastPrinted>2018-06-13T09:07:03Z</cp:lastPrinted>
  <dcterms:created xsi:type="dcterms:W3CDTF">2018-06-12T07:05:55Z</dcterms:created>
  <dcterms:modified xsi:type="dcterms:W3CDTF">2018-09-10T05:57:34Z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0x010100E3277385C16F4D4C8E9204ABA6AF56BB</vt:lpwstr>
  </property>
  <property fmtid="{D5CDD505-2E9C-101B-9397-08002B2CF9AE}" pid="3" name="Order">
    <vt:r8>16800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